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notesMasterIdLst>
    <p:notesMasterId r:id="rId33"/>
  </p:notesMasterIdLst>
  <p:sldIdLst>
    <p:sldId id="256" r:id="rId2"/>
    <p:sldId id="257" r:id="rId3"/>
    <p:sldId id="259" r:id="rId4"/>
    <p:sldId id="289" r:id="rId5"/>
    <p:sldId id="260" r:id="rId6"/>
    <p:sldId id="277" r:id="rId7"/>
    <p:sldId id="261" r:id="rId8"/>
    <p:sldId id="262" r:id="rId9"/>
    <p:sldId id="278" r:id="rId10"/>
    <p:sldId id="263" r:id="rId11"/>
    <p:sldId id="279" r:id="rId12"/>
    <p:sldId id="264" r:id="rId13"/>
    <p:sldId id="280" r:id="rId14"/>
    <p:sldId id="265" r:id="rId15"/>
    <p:sldId id="282" r:id="rId16"/>
    <p:sldId id="281" r:id="rId17"/>
    <p:sldId id="283" r:id="rId18"/>
    <p:sldId id="284" r:id="rId19"/>
    <p:sldId id="269" r:id="rId20"/>
    <p:sldId id="286" r:id="rId21"/>
    <p:sldId id="285" r:id="rId22"/>
    <p:sldId id="270" r:id="rId23"/>
    <p:sldId id="271" r:id="rId24"/>
    <p:sldId id="272" r:id="rId25"/>
    <p:sldId id="273" r:id="rId26"/>
    <p:sldId id="290" r:id="rId27"/>
    <p:sldId id="288" r:id="rId28"/>
    <p:sldId id="274" r:id="rId29"/>
    <p:sldId id="275" r:id="rId30"/>
    <p:sldId id="276" r:id="rId31"/>
    <p:sldId id="26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70"/>
    <p:restoredTop sz="95666"/>
  </p:normalViewPr>
  <p:slideViewPr>
    <p:cSldViewPr snapToGrid="0">
      <p:cViewPr varScale="1">
        <p:scale>
          <a:sx n="115" d="100"/>
          <a:sy n="115" d="100"/>
        </p:scale>
        <p:origin x="232"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C8BD1E-8C12-C149-A89F-41FA64414FBB}" type="datetimeFigureOut">
              <a:rPr kumimoji="1" lang="zh-CN" altLang="en-US" smtClean="0"/>
              <a:t>2024/5/17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462698-A49C-FB49-A177-52CC6C0759D7}" type="slidenum">
              <a:rPr kumimoji="1" lang="zh-CN" altLang="en-US" smtClean="0"/>
              <a:t>‹#›</a:t>
            </a:fld>
            <a:endParaRPr kumimoji="1" lang="zh-CN" altLang="en-US"/>
          </a:p>
        </p:txBody>
      </p:sp>
    </p:spTree>
    <p:extLst>
      <p:ext uri="{BB962C8B-B14F-4D97-AF65-F5344CB8AC3E}">
        <p14:creationId xmlns:p14="http://schemas.microsoft.com/office/powerpoint/2010/main" val="1459639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我的论文主要提出了一种可以解决数据噪音的方法，命名为</a:t>
            </a:r>
            <a:r>
              <a:rPr kumimoji="1" lang="en-US" altLang="zh-CN" dirty="0"/>
              <a:t>RSIS</a:t>
            </a:r>
            <a:r>
              <a:rPr kumimoji="1" lang="zh-CN" altLang="en-US" dirty="0"/>
              <a:t>，该方法可以从两方面对观测样本进行优化</a:t>
            </a:r>
          </a:p>
        </p:txBody>
      </p:sp>
      <p:sp>
        <p:nvSpPr>
          <p:cNvPr id="4" name="灯片编号占位符 3"/>
          <p:cNvSpPr>
            <a:spLocks noGrp="1"/>
          </p:cNvSpPr>
          <p:nvPr>
            <p:ph type="sldNum" sz="quarter" idx="5"/>
          </p:nvPr>
        </p:nvSpPr>
        <p:spPr/>
        <p:txBody>
          <a:bodyPr/>
          <a:lstStyle/>
          <a:p>
            <a:fld id="{C1462698-A49C-FB49-A177-52CC6C0759D7}" type="slidenum">
              <a:rPr kumimoji="1" lang="zh-CN" altLang="en-US" smtClean="0"/>
              <a:t>2</a:t>
            </a:fld>
            <a:endParaRPr kumimoji="1" lang="zh-CN" altLang="en-US"/>
          </a:p>
        </p:txBody>
      </p:sp>
    </p:spTree>
    <p:extLst>
      <p:ext uri="{BB962C8B-B14F-4D97-AF65-F5344CB8AC3E}">
        <p14:creationId xmlns:p14="http://schemas.microsoft.com/office/powerpoint/2010/main" val="4268481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该方法最基本的思想很简单，我们可以假设在这样一种场景下：</a:t>
            </a:r>
          </a:p>
        </p:txBody>
      </p:sp>
      <p:sp>
        <p:nvSpPr>
          <p:cNvPr id="4" name="灯片编号占位符 3"/>
          <p:cNvSpPr>
            <a:spLocks noGrp="1"/>
          </p:cNvSpPr>
          <p:nvPr>
            <p:ph type="sldNum" sz="quarter" idx="5"/>
          </p:nvPr>
        </p:nvSpPr>
        <p:spPr/>
        <p:txBody>
          <a:bodyPr/>
          <a:lstStyle/>
          <a:p>
            <a:fld id="{C1462698-A49C-FB49-A177-52CC6C0759D7}" type="slidenum">
              <a:rPr kumimoji="1" lang="zh-CN" altLang="en-US" smtClean="0"/>
              <a:t>3</a:t>
            </a:fld>
            <a:endParaRPr kumimoji="1" lang="zh-CN" altLang="en-US"/>
          </a:p>
        </p:txBody>
      </p:sp>
    </p:spTree>
    <p:extLst>
      <p:ext uri="{BB962C8B-B14F-4D97-AF65-F5344CB8AC3E}">
        <p14:creationId xmlns:p14="http://schemas.microsoft.com/office/powerpoint/2010/main" val="31793200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5/16/24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5/16/24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5/16/24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5/16/24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7" name="Date Placeholder 6"/>
          <p:cNvSpPr>
            <a:spLocks noGrp="1"/>
          </p:cNvSpPr>
          <p:nvPr>
            <p:ph type="dt" sz="half" idx="10"/>
          </p:nvPr>
        </p:nvSpPr>
        <p:spPr/>
        <p:txBody>
          <a:bodyPr/>
          <a:lstStyle/>
          <a:p>
            <a:fld id="{1160EA64-D806-43AC-9DF2-F8C432F32B4C}" type="datetimeFigureOut">
              <a:rPr lang="en-US" dirty="0"/>
              <a:t>5/16/24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5/16/24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583436" y="3143250"/>
            <a:ext cx="4270248" cy="25967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7" name="Date Placeholder 6"/>
          <p:cNvSpPr>
            <a:spLocks noGrp="1"/>
          </p:cNvSpPr>
          <p:nvPr>
            <p:ph type="dt" sz="half" idx="10"/>
          </p:nvPr>
        </p:nvSpPr>
        <p:spPr/>
        <p:txBody>
          <a:bodyPr/>
          <a:lstStyle/>
          <a:p>
            <a:fld id="{4F7D4976-E339-4826-83B7-FBD03F55ECF8}" type="datetimeFigureOut">
              <a:rPr lang="en-US" dirty="0"/>
              <a:t>5/16/24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zh-CN" altLang="en-US"/>
              <a:t>单击此处编辑母版标题样式</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5/16/24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5/16/24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9" name="Date Placeholder 8"/>
          <p:cNvSpPr>
            <a:spLocks noGrp="1"/>
          </p:cNvSpPr>
          <p:nvPr>
            <p:ph type="dt" sz="half" idx="10"/>
          </p:nvPr>
        </p:nvSpPr>
        <p:spPr/>
        <p:txBody>
          <a:bodyPr/>
          <a:lstStyle/>
          <a:p>
            <a:fld id="{D1BE4249-C0D0-4B06-8692-E8BB871AF643}" type="datetimeFigureOut">
              <a:rPr lang="en-US" dirty="0"/>
              <a:t>5/16/24</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5/16/24</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5/16/24</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image" Target="../media/image25.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5.png"/><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5.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p:txBody>
          <a:bodyPr/>
          <a:lstStyle/>
          <a:p>
            <a:r>
              <a:rPr kumimoji="1" lang="zh-CN" altLang="en-US" dirty="0"/>
              <a:t>一种鲁棒的基于特征子空间插值的</a:t>
            </a:r>
            <a:br>
              <a:rPr kumimoji="1" lang="en-US" altLang="zh-CN" dirty="0"/>
            </a:br>
            <a:r>
              <a:rPr kumimoji="1" lang="zh-CN" altLang="en-US" dirty="0"/>
              <a:t>数据合成方法</a:t>
            </a:r>
          </a:p>
        </p:txBody>
      </p:sp>
      <p:sp>
        <p:nvSpPr>
          <p:cNvPr id="3" name="副标题 2">
            <a:extLst>
              <a:ext uri="{FF2B5EF4-FFF2-40B4-BE49-F238E27FC236}">
                <a16:creationId xmlns:a16="http://schemas.microsoft.com/office/drawing/2014/main" id="{9679513D-982F-B1F5-4E52-B10866510080}"/>
              </a:ext>
            </a:extLst>
          </p:cNvPr>
          <p:cNvSpPr>
            <a:spLocks noGrp="1"/>
          </p:cNvSpPr>
          <p:nvPr>
            <p:ph type="subTitle" idx="1"/>
          </p:nvPr>
        </p:nvSpPr>
        <p:spPr/>
        <p:txBody>
          <a:bodyPr/>
          <a:lstStyle/>
          <a:p>
            <a:r>
              <a:rPr kumimoji="1" lang="zh-CN" altLang="en-US" dirty="0"/>
              <a:t>杜玉坤</a:t>
            </a:r>
          </a:p>
        </p:txBody>
      </p:sp>
    </p:spTree>
    <p:extLst>
      <p:ext uri="{BB962C8B-B14F-4D97-AF65-F5344CB8AC3E}">
        <p14:creationId xmlns:p14="http://schemas.microsoft.com/office/powerpoint/2010/main" val="25777229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1600200" y="4269282"/>
            <a:ext cx="8991600" cy="1264762"/>
          </a:xfrm>
        </p:spPr>
        <p:txBody>
          <a:bodyPr>
            <a:normAutofit/>
          </a:bodyPr>
          <a:lstStyle/>
          <a:p>
            <a:r>
              <a:rPr kumimoji="1" lang="zh-CN" altLang="en-US" sz="3200" dirty="0"/>
              <a:t>相邻子空间之间的线性回归拟合</a:t>
            </a:r>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4828FB64-2268-224B-D5AF-3A352E70EFD0}"/>
              </a:ext>
            </a:extLst>
          </p:cNvPr>
          <p:cNvPicPr>
            <a:picLocks noChangeAspect="1"/>
          </p:cNvPicPr>
          <p:nvPr/>
        </p:nvPicPr>
        <p:blipFill>
          <a:blip r:embed="rId2"/>
          <a:stretch>
            <a:fillRect/>
          </a:stretch>
        </p:blipFill>
        <p:spPr>
          <a:xfrm>
            <a:off x="1096550" y="1248439"/>
            <a:ext cx="9492281" cy="2421632"/>
          </a:xfrm>
          <a:prstGeom prst="rect">
            <a:avLst/>
          </a:prstGeom>
        </p:spPr>
      </p:pic>
    </p:spTree>
    <p:extLst>
      <p:ext uri="{BB962C8B-B14F-4D97-AF65-F5344CB8AC3E}">
        <p14:creationId xmlns:p14="http://schemas.microsoft.com/office/powerpoint/2010/main" val="149655722"/>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1600200" y="4269282"/>
            <a:ext cx="8991600" cy="1264762"/>
          </a:xfrm>
        </p:spPr>
        <p:txBody>
          <a:bodyPr>
            <a:normAutofit/>
          </a:bodyPr>
          <a:lstStyle/>
          <a:p>
            <a:r>
              <a:rPr kumimoji="1" lang="zh-CN" altLang="en-US" sz="3200" dirty="0"/>
              <a:t>相邻子空间之间的线性回归拟合</a:t>
            </a:r>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 name="图片 2">
            <a:extLst>
              <a:ext uri="{FF2B5EF4-FFF2-40B4-BE49-F238E27FC236}">
                <a16:creationId xmlns:a16="http://schemas.microsoft.com/office/drawing/2014/main" id="{5F21CAA6-CB26-06A7-C936-AFB689F0FF59}"/>
              </a:ext>
            </a:extLst>
          </p:cNvPr>
          <p:cNvPicPr>
            <a:picLocks noChangeAspect="1"/>
          </p:cNvPicPr>
          <p:nvPr/>
        </p:nvPicPr>
        <p:blipFill>
          <a:blip r:embed="rId2"/>
          <a:stretch>
            <a:fillRect/>
          </a:stretch>
        </p:blipFill>
        <p:spPr>
          <a:xfrm>
            <a:off x="2209800" y="469205"/>
            <a:ext cx="7772400" cy="3475463"/>
          </a:xfrm>
          <a:prstGeom prst="rect">
            <a:avLst/>
          </a:prstGeom>
        </p:spPr>
      </p:pic>
    </p:spTree>
    <p:extLst>
      <p:ext uri="{BB962C8B-B14F-4D97-AF65-F5344CB8AC3E}">
        <p14:creationId xmlns:p14="http://schemas.microsoft.com/office/powerpoint/2010/main" val="3899398718"/>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1600200" y="5255873"/>
            <a:ext cx="8991600" cy="1264762"/>
          </a:xfrm>
        </p:spPr>
        <p:txBody>
          <a:bodyPr>
            <a:normAutofit/>
          </a:bodyPr>
          <a:lstStyle/>
          <a:p>
            <a:r>
              <a:rPr kumimoji="1" lang="zh-CN" altLang="en-US" sz="3200" dirty="0"/>
              <a:t>相邻子空间之间的线性回归拟合</a:t>
            </a:r>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8F1519FD-3E39-F54C-B9D2-E3FFD4D60FF3}"/>
              </a:ext>
            </a:extLst>
          </p:cNvPr>
          <p:cNvPicPr>
            <a:picLocks noChangeAspect="1"/>
          </p:cNvPicPr>
          <p:nvPr/>
        </p:nvPicPr>
        <p:blipFill>
          <a:blip r:embed="rId2"/>
          <a:stretch>
            <a:fillRect/>
          </a:stretch>
        </p:blipFill>
        <p:spPr>
          <a:xfrm>
            <a:off x="1866212" y="244088"/>
            <a:ext cx="7772400" cy="1574800"/>
          </a:xfrm>
          <a:prstGeom prst="rect">
            <a:avLst/>
          </a:prstGeom>
        </p:spPr>
      </p:pic>
      <p:pic>
        <p:nvPicPr>
          <p:cNvPr id="5" name="图片 4">
            <a:extLst>
              <a:ext uri="{FF2B5EF4-FFF2-40B4-BE49-F238E27FC236}">
                <a16:creationId xmlns:a16="http://schemas.microsoft.com/office/drawing/2014/main" id="{F0E3B755-7B0A-4998-1684-4C307AAAF9C4}"/>
              </a:ext>
            </a:extLst>
          </p:cNvPr>
          <p:cNvPicPr>
            <a:picLocks noChangeAspect="1"/>
          </p:cNvPicPr>
          <p:nvPr/>
        </p:nvPicPr>
        <p:blipFill>
          <a:blip r:embed="rId3"/>
          <a:stretch>
            <a:fillRect/>
          </a:stretch>
        </p:blipFill>
        <p:spPr>
          <a:xfrm>
            <a:off x="1953129" y="1662133"/>
            <a:ext cx="7759700" cy="1447800"/>
          </a:xfrm>
          <a:prstGeom prst="rect">
            <a:avLst/>
          </a:prstGeom>
        </p:spPr>
      </p:pic>
      <p:pic>
        <p:nvPicPr>
          <p:cNvPr id="6" name="图片 5">
            <a:extLst>
              <a:ext uri="{FF2B5EF4-FFF2-40B4-BE49-F238E27FC236}">
                <a16:creationId xmlns:a16="http://schemas.microsoft.com/office/drawing/2014/main" id="{361DD211-E5C9-2272-4DCF-5C1B2DA33F04}"/>
              </a:ext>
            </a:extLst>
          </p:cNvPr>
          <p:cNvPicPr>
            <a:picLocks noChangeAspect="1"/>
          </p:cNvPicPr>
          <p:nvPr/>
        </p:nvPicPr>
        <p:blipFill>
          <a:blip r:embed="rId4"/>
          <a:stretch>
            <a:fillRect/>
          </a:stretch>
        </p:blipFill>
        <p:spPr>
          <a:xfrm>
            <a:off x="1998849" y="3090682"/>
            <a:ext cx="7658100" cy="1447800"/>
          </a:xfrm>
          <a:prstGeom prst="rect">
            <a:avLst/>
          </a:prstGeom>
        </p:spPr>
      </p:pic>
    </p:spTree>
    <p:extLst>
      <p:ext uri="{BB962C8B-B14F-4D97-AF65-F5344CB8AC3E}">
        <p14:creationId xmlns:p14="http://schemas.microsoft.com/office/powerpoint/2010/main" val="3183111279"/>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1600200" y="5255873"/>
            <a:ext cx="8991600" cy="1264762"/>
          </a:xfrm>
        </p:spPr>
        <p:txBody>
          <a:bodyPr>
            <a:normAutofit/>
          </a:bodyPr>
          <a:lstStyle/>
          <a:p>
            <a:r>
              <a:rPr kumimoji="1" lang="zh-CN" altLang="en-US" sz="3200" dirty="0"/>
              <a:t>多阶段最小权匹配</a:t>
            </a:r>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3D889DBF-6492-DB55-43AA-13668929CB9E}"/>
              </a:ext>
            </a:extLst>
          </p:cNvPr>
          <p:cNvPicPr>
            <a:picLocks noChangeAspect="1"/>
          </p:cNvPicPr>
          <p:nvPr/>
        </p:nvPicPr>
        <p:blipFill>
          <a:blip r:embed="rId2"/>
          <a:stretch>
            <a:fillRect/>
          </a:stretch>
        </p:blipFill>
        <p:spPr>
          <a:xfrm>
            <a:off x="1485900" y="470305"/>
            <a:ext cx="8883550" cy="3977899"/>
          </a:xfrm>
          <a:prstGeom prst="rect">
            <a:avLst/>
          </a:prstGeom>
        </p:spPr>
      </p:pic>
    </p:spTree>
    <p:extLst>
      <p:ext uri="{BB962C8B-B14F-4D97-AF65-F5344CB8AC3E}">
        <p14:creationId xmlns:p14="http://schemas.microsoft.com/office/powerpoint/2010/main" val="2533757450"/>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55B0273C-EB6E-6C75-9A30-DBAA96485474}"/>
              </a:ext>
            </a:extLst>
          </p:cNvPr>
          <p:cNvPicPr>
            <a:picLocks noChangeAspect="1"/>
          </p:cNvPicPr>
          <p:nvPr/>
        </p:nvPicPr>
        <p:blipFill>
          <a:blip r:embed="rId2"/>
          <a:stretch>
            <a:fillRect/>
          </a:stretch>
        </p:blipFill>
        <p:spPr>
          <a:xfrm>
            <a:off x="3413464" y="5216364"/>
            <a:ext cx="5365071" cy="1286362"/>
          </a:xfrm>
          <a:prstGeom prst="rect">
            <a:avLst/>
          </a:prstGeom>
        </p:spPr>
      </p:pic>
      <p:pic>
        <p:nvPicPr>
          <p:cNvPr id="2" name="图片 1">
            <a:extLst>
              <a:ext uri="{FF2B5EF4-FFF2-40B4-BE49-F238E27FC236}">
                <a16:creationId xmlns:a16="http://schemas.microsoft.com/office/drawing/2014/main" id="{FF2E06DA-FB38-4C4B-98B5-F75360C217C4}"/>
              </a:ext>
            </a:extLst>
          </p:cNvPr>
          <p:cNvPicPr>
            <a:picLocks noChangeAspect="1"/>
          </p:cNvPicPr>
          <p:nvPr/>
        </p:nvPicPr>
        <p:blipFill>
          <a:blip r:embed="rId3"/>
          <a:stretch>
            <a:fillRect/>
          </a:stretch>
        </p:blipFill>
        <p:spPr>
          <a:xfrm>
            <a:off x="1457838" y="1290650"/>
            <a:ext cx="9276321" cy="2517858"/>
          </a:xfrm>
          <a:prstGeom prst="rect">
            <a:avLst/>
          </a:prstGeom>
        </p:spPr>
      </p:pic>
    </p:spTree>
    <p:extLst>
      <p:ext uri="{BB962C8B-B14F-4D97-AF65-F5344CB8AC3E}">
        <p14:creationId xmlns:p14="http://schemas.microsoft.com/office/powerpoint/2010/main" val="3028870223"/>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55B0273C-EB6E-6C75-9A30-DBAA96485474}"/>
              </a:ext>
            </a:extLst>
          </p:cNvPr>
          <p:cNvPicPr>
            <a:picLocks noChangeAspect="1"/>
          </p:cNvPicPr>
          <p:nvPr/>
        </p:nvPicPr>
        <p:blipFill>
          <a:blip r:embed="rId2"/>
          <a:stretch>
            <a:fillRect/>
          </a:stretch>
        </p:blipFill>
        <p:spPr>
          <a:xfrm>
            <a:off x="3413464" y="5216364"/>
            <a:ext cx="5365071" cy="1286362"/>
          </a:xfrm>
          <a:prstGeom prst="rect">
            <a:avLst/>
          </a:prstGeom>
        </p:spPr>
      </p:pic>
      <p:pic>
        <p:nvPicPr>
          <p:cNvPr id="2" name="图片 1">
            <a:extLst>
              <a:ext uri="{FF2B5EF4-FFF2-40B4-BE49-F238E27FC236}">
                <a16:creationId xmlns:a16="http://schemas.microsoft.com/office/drawing/2014/main" id="{F33C6974-BB1F-8A2A-8C0C-AF4D4E0791ED}"/>
              </a:ext>
            </a:extLst>
          </p:cNvPr>
          <p:cNvPicPr>
            <a:picLocks noChangeAspect="1"/>
          </p:cNvPicPr>
          <p:nvPr/>
        </p:nvPicPr>
        <p:blipFill>
          <a:blip r:embed="rId3"/>
          <a:stretch>
            <a:fillRect/>
          </a:stretch>
        </p:blipFill>
        <p:spPr>
          <a:xfrm>
            <a:off x="2209799" y="504041"/>
            <a:ext cx="7772400" cy="1604490"/>
          </a:xfrm>
          <a:prstGeom prst="rect">
            <a:avLst/>
          </a:prstGeom>
        </p:spPr>
      </p:pic>
      <p:pic>
        <p:nvPicPr>
          <p:cNvPr id="3" name="图片 2">
            <a:extLst>
              <a:ext uri="{FF2B5EF4-FFF2-40B4-BE49-F238E27FC236}">
                <a16:creationId xmlns:a16="http://schemas.microsoft.com/office/drawing/2014/main" id="{535EBFE7-15E4-FD77-E3B7-57C35BB2B348}"/>
              </a:ext>
            </a:extLst>
          </p:cNvPr>
          <p:cNvPicPr>
            <a:picLocks noChangeAspect="1"/>
          </p:cNvPicPr>
          <p:nvPr/>
        </p:nvPicPr>
        <p:blipFill>
          <a:blip r:embed="rId4"/>
          <a:stretch>
            <a:fillRect/>
          </a:stretch>
        </p:blipFill>
        <p:spPr>
          <a:xfrm>
            <a:off x="2133599" y="2108531"/>
            <a:ext cx="7772400" cy="2579632"/>
          </a:xfrm>
          <a:prstGeom prst="rect">
            <a:avLst/>
          </a:prstGeom>
        </p:spPr>
      </p:pic>
    </p:spTree>
    <p:extLst>
      <p:ext uri="{BB962C8B-B14F-4D97-AF65-F5344CB8AC3E}">
        <p14:creationId xmlns:p14="http://schemas.microsoft.com/office/powerpoint/2010/main" val="3335949703"/>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1600200" y="5255873"/>
            <a:ext cx="8991600" cy="1264762"/>
          </a:xfrm>
        </p:spPr>
        <p:txBody>
          <a:bodyPr>
            <a:normAutofit/>
          </a:bodyPr>
          <a:lstStyle/>
          <a:p>
            <a:r>
              <a:rPr kumimoji="1" lang="zh-CN" altLang="en-US" sz="3200" dirty="0"/>
              <a:t>多阶段最小权匹配</a:t>
            </a:r>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 name="图片 2">
            <a:extLst>
              <a:ext uri="{FF2B5EF4-FFF2-40B4-BE49-F238E27FC236}">
                <a16:creationId xmlns:a16="http://schemas.microsoft.com/office/drawing/2014/main" id="{6C90DA20-7BB3-7A83-D8B6-3ACC3F9BA34D}"/>
              </a:ext>
            </a:extLst>
          </p:cNvPr>
          <p:cNvPicPr>
            <a:picLocks noChangeAspect="1"/>
          </p:cNvPicPr>
          <p:nvPr/>
        </p:nvPicPr>
        <p:blipFill>
          <a:blip r:embed="rId2"/>
          <a:stretch>
            <a:fillRect/>
          </a:stretch>
        </p:blipFill>
        <p:spPr>
          <a:xfrm>
            <a:off x="2209800" y="1191286"/>
            <a:ext cx="7772400" cy="748205"/>
          </a:xfrm>
          <a:prstGeom prst="rect">
            <a:avLst/>
          </a:prstGeom>
        </p:spPr>
      </p:pic>
      <p:pic>
        <p:nvPicPr>
          <p:cNvPr id="5" name="图片 4">
            <a:extLst>
              <a:ext uri="{FF2B5EF4-FFF2-40B4-BE49-F238E27FC236}">
                <a16:creationId xmlns:a16="http://schemas.microsoft.com/office/drawing/2014/main" id="{27CDBA8A-65AA-773E-0C90-7BD1BC6ACDDD}"/>
              </a:ext>
            </a:extLst>
          </p:cNvPr>
          <p:cNvPicPr>
            <a:picLocks noChangeAspect="1"/>
          </p:cNvPicPr>
          <p:nvPr/>
        </p:nvPicPr>
        <p:blipFill>
          <a:blip r:embed="rId3"/>
          <a:stretch>
            <a:fillRect/>
          </a:stretch>
        </p:blipFill>
        <p:spPr>
          <a:xfrm>
            <a:off x="2194560" y="1864494"/>
            <a:ext cx="7772400" cy="1159042"/>
          </a:xfrm>
          <a:prstGeom prst="rect">
            <a:avLst/>
          </a:prstGeom>
        </p:spPr>
      </p:pic>
    </p:spTree>
    <p:extLst>
      <p:ext uri="{BB962C8B-B14F-4D97-AF65-F5344CB8AC3E}">
        <p14:creationId xmlns:p14="http://schemas.microsoft.com/office/powerpoint/2010/main" val="3335115316"/>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1600200" y="5255873"/>
            <a:ext cx="8991600" cy="1264762"/>
          </a:xfrm>
        </p:spPr>
        <p:txBody>
          <a:bodyPr>
            <a:normAutofit/>
          </a:bodyPr>
          <a:lstStyle/>
          <a:p>
            <a:r>
              <a:rPr kumimoji="1" lang="zh-CN" altLang="en-US" sz="3200" dirty="0"/>
              <a:t>多阶段最小权匹配</a:t>
            </a:r>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961C9265-A2C7-76B5-CBC0-58A6869CAD89}"/>
              </a:ext>
            </a:extLst>
          </p:cNvPr>
          <p:cNvPicPr>
            <a:picLocks noChangeAspect="1"/>
          </p:cNvPicPr>
          <p:nvPr/>
        </p:nvPicPr>
        <p:blipFill>
          <a:blip r:embed="rId2"/>
          <a:stretch>
            <a:fillRect/>
          </a:stretch>
        </p:blipFill>
        <p:spPr>
          <a:xfrm>
            <a:off x="2209800" y="414185"/>
            <a:ext cx="7772400" cy="4090140"/>
          </a:xfrm>
          <a:prstGeom prst="rect">
            <a:avLst/>
          </a:prstGeom>
        </p:spPr>
      </p:pic>
    </p:spTree>
    <p:extLst>
      <p:ext uri="{BB962C8B-B14F-4D97-AF65-F5344CB8AC3E}">
        <p14:creationId xmlns:p14="http://schemas.microsoft.com/office/powerpoint/2010/main" val="4108987242"/>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1600200" y="5255873"/>
            <a:ext cx="8991600" cy="1264762"/>
          </a:xfrm>
        </p:spPr>
        <p:txBody>
          <a:bodyPr>
            <a:normAutofit/>
          </a:bodyPr>
          <a:lstStyle/>
          <a:p>
            <a:r>
              <a:rPr kumimoji="1" lang="zh-CN" altLang="en-US" sz="3200" dirty="0"/>
              <a:t>多阶段最小权匹配</a:t>
            </a:r>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5" name="图片 4">
            <a:extLst>
              <a:ext uri="{FF2B5EF4-FFF2-40B4-BE49-F238E27FC236}">
                <a16:creationId xmlns:a16="http://schemas.microsoft.com/office/drawing/2014/main" id="{CFAB23B3-8DB2-E027-BF09-AEFFE587FE44}"/>
              </a:ext>
            </a:extLst>
          </p:cNvPr>
          <p:cNvPicPr>
            <a:picLocks noChangeAspect="1"/>
          </p:cNvPicPr>
          <p:nvPr/>
        </p:nvPicPr>
        <p:blipFill>
          <a:blip r:embed="rId2"/>
          <a:stretch>
            <a:fillRect/>
          </a:stretch>
        </p:blipFill>
        <p:spPr>
          <a:xfrm>
            <a:off x="4305300" y="802933"/>
            <a:ext cx="7772400" cy="3606214"/>
          </a:xfrm>
          <a:prstGeom prst="rect">
            <a:avLst/>
          </a:prstGeom>
        </p:spPr>
      </p:pic>
      <p:pic>
        <p:nvPicPr>
          <p:cNvPr id="6" name="图片 5">
            <a:extLst>
              <a:ext uri="{FF2B5EF4-FFF2-40B4-BE49-F238E27FC236}">
                <a16:creationId xmlns:a16="http://schemas.microsoft.com/office/drawing/2014/main" id="{A4A77623-B8A4-4E16-C1BB-068E1B1AB69A}"/>
              </a:ext>
            </a:extLst>
          </p:cNvPr>
          <p:cNvPicPr>
            <a:picLocks noChangeAspect="1"/>
          </p:cNvPicPr>
          <p:nvPr/>
        </p:nvPicPr>
        <p:blipFill>
          <a:blip r:embed="rId3"/>
          <a:stretch>
            <a:fillRect/>
          </a:stretch>
        </p:blipFill>
        <p:spPr>
          <a:xfrm>
            <a:off x="491490" y="1607820"/>
            <a:ext cx="3364230" cy="2029218"/>
          </a:xfrm>
          <a:prstGeom prst="rect">
            <a:avLst/>
          </a:prstGeom>
        </p:spPr>
      </p:pic>
    </p:spTree>
    <p:extLst>
      <p:ext uri="{BB962C8B-B14F-4D97-AF65-F5344CB8AC3E}">
        <p14:creationId xmlns:p14="http://schemas.microsoft.com/office/powerpoint/2010/main" val="3181787726"/>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051CED8-A4C9-3FD5-FC3A-DAC62E177E10}"/>
              </a:ext>
            </a:extLst>
          </p:cNvPr>
          <p:cNvPicPr>
            <a:picLocks noChangeAspect="1"/>
          </p:cNvPicPr>
          <p:nvPr/>
        </p:nvPicPr>
        <p:blipFill>
          <a:blip r:embed="rId2"/>
          <a:stretch>
            <a:fillRect/>
          </a:stretch>
        </p:blipFill>
        <p:spPr>
          <a:xfrm>
            <a:off x="5670550" y="3143250"/>
            <a:ext cx="850900" cy="571500"/>
          </a:xfrm>
          <a:prstGeom prst="rect">
            <a:avLst/>
          </a:prstGeom>
        </p:spPr>
      </p:pic>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235527" y="311726"/>
            <a:ext cx="11720946" cy="6234547"/>
          </a:xfrm>
        </p:spPr>
        <p:txBody>
          <a:bodyPr>
            <a:normAutofit/>
          </a:bodyPr>
          <a:lstStyle/>
          <a:p>
            <a:pPr algn="l"/>
            <a:endParaRPr kumimoji="1" lang="zh-CN" altLang="en-US" sz="1800" dirty="0"/>
          </a:p>
        </p:txBody>
      </p:sp>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A0284C9A-D89B-EF69-994F-00F607D17257}"/>
                  </a:ext>
                </a:extLst>
              </p:cNvPr>
              <p:cNvSpPr txBox="1"/>
              <p:nvPr/>
            </p:nvSpPr>
            <p:spPr>
              <a:xfrm>
                <a:off x="1993050" y="3656336"/>
                <a:ext cx="9436949" cy="2870466"/>
              </a:xfrm>
              <a:prstGeom prst="rect">
                <a:avLst/>
              </a:prstGeom>
              <a:noFill/>
            </p:spPr>
            <p:txBody>
              <a:bodyPr wrap="square" rtlCol="0">
                <a:spAutoFit/>
              </a:bodyPr>
              <a:lstStyle/>
              <a:p>
                <a:pPr indent="266700" algn="just">
                  <a:lnSpc>
                    <a:spcPct val="150000"/>
                  </a:lnSpc>
                </a:pPr>
                <a:r>
                  <a:rPr kumimoji="1" lang="zh-CN" altLang="en-US" dirty="0">
                    <a:solidFill>
                      <a:schemeClr val="bg1"/>
                    </a:solidFill>
                    <a:latin typeface="+mn-ea"/>
                  </a:rPr>
                  <a:t>需要给定另外一个超参数</a:t>
                </a:r>
                <a14:m>
                  <m:oMath xmlns:m="http://schemas.openxmlformats.org/officeDocument/2006/math">
                    <m:r>
                      <a:rPr kumimoji="1" lang="zh-CN" altLang="en-US" i="1" smtClean="0">
                        <a:solidFill>
                          <a:schemeClr val="bg1"/>
                        </a:solidFill>
                        <a:latin typeface="Cambria Math" panose="02040503050406030204" pitchFamily="18" charset="0"/>
                      </a:rPr>
                      <m:t>𝜂</m:t>
                    </m:r>
                  </m:oMath>
                </a14:m>
                <a:r>
                  <a:rPr kumimoji="1" lang="zh-CN" altLang="en" dirty="0">
                    <a:solidFill>
                      <a:schemeClr val="bg1"/>
                    </a:solidFill>
                    <a:latin typeface="+mn-ea"/>
                  </a:rPr>
                  <a:t>，</a:t>
                </a:r>
                <a:r>
                  <a:rPr kumimoji="1" lang="zh-CN" altLang="en-US" dirty="0">
                    <a:solidFill>
                      <a:schemeClr val="bg1"/>
                    </a:solidFill>
                    <a:latin typeface="+mn-ea"/>
                  </a:rPr>
                  <a:t>该超参数直观解释是合成样本数量与原始样本数量的比值。</a:t>
                </a:r>
                <a:endParaRPr kumimoji="1" lang="en-US" altLang="zh-CN" dirty="0">
                  <a:solidFill>
                    <a:schemeClr val="bg1"/>
                  </a:solidFill>
                  <a:latin typeface="+mn-ea"/>
                </a:endParaRPr>
              </a:p>
              <a:p>
                <a:pPr indent="266700" algn="just">
                  <a:lnSpc>
                    <a:spcPct val="150000"/>
                  </a:lnSpc>
                </a:pPr>
                <a:endParaRPr kumimoji="1" lang="en-US" altLang="zh-CN" dirty="0">
                  <a:solidFill>
                    <a:schemeClr val="bg1"/>
                  </a:solidFill>
                  <a:latin typeface="+mn-ea"/>
                </a:endParaRPr>
              </a:p>
              <a:p>
                <a:pPr indent="266700" algn="just">
                  <a:lnSpc>
                    <a:spcPct val="150000"/>
                  </a:lnSpc>
                </a:pPr>
                <a:endParaRPr kumimoji="1" lang="en-US" altLang="zh-CN" dirty="0">
                  <a:solidFill>
                    <a:schemeClr val="bg1"/>
                  </a:solidFill>
                  <a:latin typeface="+mn-ea"/>
                </a:endParaRPr>
              </a:p>
              <a:p>
                <a:pPr indent="266700" algn="just">
                  <a:lnSpc>
                    <a:spcPct val="150000"/>
                  </a:lnSpc>
                </a:pPr>
                <a:r>
                  <a:rPr kumimoji="1" lang="zh-CN" altLang="en-US" dirty="0">
                    <a:solidFill>
                      <a:schemeClr val="bg1"/>
                    </a:solidFill>
                    <a:latin typeface="+mn-ea"/>
                  </a:rPr>
                  <a:t>直观解释是单位距离插入的样本数量</a:t>
                </a:r>
                <a:r>
                  <a:rPr kumimoji="1" lang="en-US" altLang="zh-CN" dirty="0">
                    <a:solidFill>
                      <a:schemeClr val="bg1"/>
                    </a:solidFill>
                    <a:latin typeface="+mn-ea"/>
                  </a:rPr>
                  <a:t>.</a:t>
                </a:r>
              </a:p>
              <a:p>
                <a:pPr indent="266700" algn="just">
                  <a:lnSpc>
                    <a:spcPct val="150000"/>
                  </a:lnSpc>
                </a:pPr>
                <a:r>
                  <a:rPr kumimoji="1" lang="zh-CN" altLang="en-US" dirty="0">
                    <a:solidFill>
                      <a:schemeClr val="bg1"/>
                    </a:solidFill>
                    <a:highlight>
                      <a:srgbClr val="FFFF00"/>
                    </a:highlight>
                    <a:latin typeface="+mn-ea"/>
                  </a:rPr>
                  <a:t>通过这种方式可以自适应地根据样本在特征空间的距离去控制生成样本的数量</a:t>
                </a:r>
                <a:r>
                  <a:rPr kumimoji="1" lang="zh-CN" altLang="en-US" dirty="0">
                    <a:solidFill>
                      <a:schemeClr val="bg1"/>
                    </a:solidFill>
                    <a:latin typeface="+mn-ea"/>
                  </a:rPr>
                  <a:t>，并且插入的样本都是线性且在两个样本中都是等距的。</a:t>
                </a:r>
                <a:endParaRPr kumimoji="1" lang="zh-CN" altLang="en-US" sz="1400" dirty="0">
                  <a:solidFill>
                    <a:schemeClr val="bg1"/>
                  </a:solidFill>
                </a:endParaRPr>
              </a:p>
              <a:p>
                <a:pPr indent="266700" algn="just">
                  <a:lnSpc>
                    <a:spcPct val="150000"/>
                  </a:lnSpc>
                </a:pPr>
                <a:endParaRPr kumimoji="1" lang="zh-CN" altLang="en-US" sz="1400" dirty="0">
                  <a:solidFill>
                    <a:schemeClr val="bg1"/>
                  </a:solidFill>
                </a:endParaRPr>
              </a:p>
            </p:txBody>
          </p:sp>
        </mc:Choice>
        <mc:Fallback xmlns="">
          <p:sp>
            <p:nvSpPr>
              <p:cNvPr id="9" name="文本框 8">
                <a:extLst>
                  <a:ext uri="{FF2B5EF4-FFF2-40B4-BE49-F238E27FC236}">
                    <a16:creationId xmlns:a16="http://schemas.microsoft.com/office/drawing/2014/main" id="{A0284C9A-D89B-EF69-994F-00F607D17257}"/>
                  </a:ext>
                </a:extLst>
              </p:cNvPr>
              <p:cNvSpPr txBox="1">
                <a:spLocks noRot="1" noChangeAspect="1" noMove="1" noResize="1" noEditPoints="1" noAdjustHandles="1" noChangeArrowheads="1" noChangeShapeType="1" noTextEdit="1"/>
              </p:cNvSpPr>
              <p:nvPr/>
            </p:nvSpPr>
            <p:spPr>
              <a:xfrm>
                <a:off x="1993050" y="3656336"/>
                <a:ext cx="9436949" cy="2870466"/>
              </a:xfrm>
              <a:prstGeom prst="rect">
                <a:avLst/>
              </a:prstGeom>
              <a:blipFill>
                <a:blip r:embed="rId3"/>
                <a:stretch>
                  <a:fillRect l="-403" r="-403"/>
                </a:stretch>
              </a:blipFill>
            </p:spPr>
            <p:txBody>
              <a:bodyPr/>
              <a:lstStyle/>
              <a:p>
                <a:r>
                  <a:rPr lang="zh-CN" altLang="en-US">
                    <a:noFill/>
                  </a:rPr>
                  <a:t> </a:t>
                </a:r>
              </a:p>
            </p:txBody>
          </p:sp>
        </mc:Fallback>
      </mc:AlternateContent>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E02F07B2-DE65-A58F-7369-AF1515DD00B9}"/>
              </a:ext>
            </a:extLst>
          </p:cNvPr>
          <p:cNvPicPr>
            <a:picLocks noChangeAspect="1"/>
          </p:cNvPicPr>
          <p:nvPr/>
        </p:nvPicPr>
        <p:blipFill>
          <a:blip r:embed="rId2"/>
          <a:stretch>
            <a:fillRect/>
          </a:stretch>
        </p:blipFill>
        <p:spPr>
          <a:xfrm>
            <a:off x="5850368" y="4184231"/>
            <a:ext cx="991215" cy="665741"/>
          </a:xfrm>
          <a:prstGeom prst="rect">
            <a:avLst/>
          </a:prstGeom>
        </p:spPr>
      </p:pic>
      <p:pic>
        <p:nvPicPr>
          <p:cNvPr id="6" name="图片 5">
            <a:extLst>
              <a:ext uri="{FF2B5EF4-FFF2-40B4-BE49-F238E27FC236}">
                <a16:creationId xmlns:a16="http://schemas.microsoft.com/office/drawing/2014/main" id="{60BBE8B2-9595-1651-9A64-4D965FE7E43C}"/>
              </a:ext>
            </a:extLst>
          </p:cNvPr>
          <p:cNvPicPr>
            <a:picLocks noChangeAspect="1"/>
          </p:cNvPicPr>
          <p:nvPr/>
        </p:nvPicPr>
        <p:blipFill>
          <a:blip r:embed="rId4"/>
          <a:stretch>
            <a:fillRect/>
          </a:stretch>
        </p:blipFill>
        <p:spPr>
          <a:xfrm>
            <a:off x="2578100" y="1587715"/>
            <a:ext cx="7035800" cy="1930400"/>
          </a:xfrm>
          <a:prstGeom prst="rect">
            <a:avLst/>
          </a:prstGeom>
        </p:spPr>
      </p:pic>
    </p:spTree>
    <p:extLst>
      <p:ext uri="{BB962C8B-B14F-4D97-AF65-F5344CB8AC3E}">
        <p14:creationId xmlns:p14="http://schemas.microsoft.com/office/powerpoint/2010/main" val="2345022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235527" y="311726"/>
            <a:ext cx="11720946" cy="6234547"/>
          </a:xfrm>
        </p:spPr>
        <p:txBody>
          <a:bodyPr>
            <a:normAutofit/>
          </a:bodyPr>
          <a:lstStyle/>
          <a:p>
            <a:pPr algn="l"/>
            <a:endParaRPr kumimoji="1" lang="zh-CN" altLang="en-US" sz="1800" dirty="0"/>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 name="图片 2">
            <a:extLst>
              <a:ext uri="{FF2B5EF4-FFF2-40B4-BE49-F238E27FC236}">
                <a16:creationId xmlns:a16="http://schemas.microsoft.com/office/drawing/2014/main" id="{BD1760BD-011E-CD7D-882E-4BFDD5389BC8}"/>
              </a:ext>
            </a:extLst>
          </p:cNvPr>
          <p:cNvPicPr>
            <a:picLocks noChangeAspect="1"/>
          </p:cNvPicPr>
          <p:nvPr/>
        </p:nvPicPr>
        <p:blipFill>
          <a:blip r:embed="rId3"/>
          <a:stretch>
            <a:fillRect/>
          </a:stretch>
        </p:blipFill>
        <p:spPr>
          <a:xfrm>
            <a:off x="2209800" y="3039079"/>
            <a:ext cx="7772400" cy="3359257"/>
          </a:xfrm>
          <a:prstGeom prst="rect">
            <a:avLst/>
          </a:prstGeom>
        </p:spPr>
      </p:pic>
      <p:pic>
        <p:nvPicPr>
          <p:cNvPr id="4" name="图片 3">
            <a:extLst>
              <a:ext uri="{FF2B5EF4-FFF2-40B4-BE49-F238E27FC236}">
                <a16:creationId xmlns:a16="http://schemas.microsoft.com/office/drawing/2014/main" id="{5FF8BE46-93F5-E243-FC0D-26BA9A7939A2}"/>
              </a:ext>
            </a:extLst>
          </p:cNvPr>
          <p:cNvPicPr>
            <a:picLocks noChangeAspect="1"/>
          </p:cNvPicPr>
          <p:nvPr/>
        </p:nvPicPr>
        <p:blipFill>
          <a:blip r:embed="rId4"/>
          <a:stretch>
            <a:fillRect/>
          </a:stretch>
        </p:blipFill>
        <p:spPr>
          <a:xfrm>
            <a:off x="2209800" y="346871"/>
            <a:ext cx="7772400" cy="2751583"/>
          </a:xfrm>
          <a:prstGeom prst="rect">
            <a:avLst/>
          </a:prstGeom>
        </p:spPr>
      </p:pic>
    </p:spTree>
    <p:extLst>
      <p:ext uri="{BB962C8B-B14F-4D97-AF65-F5344CB8AC3E}">
        <p14:creationId xmlns:p14="http://schemas.microsoft.com/office/powerpoint/2010/main" val="15181360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051CED8-A4C9-3FD5-FC3A-DAC62E177E10}"/>
              </a:ext>
            </a:extLst>
          </p:cNvPr>
          <p:cNvPicPr>
            <a:picLocks noChangeAspect="1"/>
          </p:cNvPicPr>
          <p:nvPr/>
        </p:nvPicPr>
        <p:blipFill>
          <a:blip r:embed="rId2"/>
          <a:stretch>
            <a:fillRect/>
          </a:stretch>
        </p:blipFill>
        <p:spPr>
          <a:xfrm>
            <a:off x="5670550" y="3143250"/>
            <a:ext cx="850900" cy="571500"/>
          </a:xfrm>
          <a:prstGeom prst="rect">
            <a:avLst/>
          </a:prstGeom>
        </p:spPr>
      </p:pic>
      <p:pic>
        <p:nvPicPr>
          <p:cNvPr id="11" name="图片 10">
            <a:extLst>
              <a:ext uri="{FF2B5EF4-FFF2-40B4-BE49-F238E27FC236}">
                <a16:creationId xmlns:a16="http://schemas.microsoft.com/office/drawing/2014/main" id="{9FAEBA11-8D71-3270-494D-45282B0FE3D0}"/>
              </a:ext>
            </a:extLst>
          </p:cNvPr>
          <p:cNvPicPr>
            <a:picLocks noChangeAspect="1"/>
          </p:cNvPicPr>
          <p:nvPr/>
        </p:nvPicPr>
        <p:blipFill>
          <a:blip r:embed="rId3"/>
          <a:stretch>
            <a:fillRect/>
          </a:stretch>
        </p:blipFill>
        <p:spPr>
          <a:xfrm>
            <a:off x="1587500" y="1174750"/>
            <a:ext cx="7772400" cy="3886200"/>
          </a:xfrm>
          <a:prstGeom prst="rect">
            <a:avLst/>
          </a:prstGeom>
        </p:spPr>
      </p:pic>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235527" y="311726"/>
            <a:ext cx="11720946" cy="6234547"/>
          </a:xfrm>
        </p:spPr>
        <p:txBody>
          <a:bodyPr>
            <a:normAutofit/>
          </a:bodyPr>
          <a:lstStyle/>
          <a:p>
            <a:pPr algn="l"/>
            <a:endParaRPr kumimoji="1" lang="zh-CN" altLang="en-US" sz="1800"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7" name="图片 6">
            <a:extLst>
              <a:ext uri="{FF2B5EF4-FFF2-40B4-BE49-F238E27FC236}">
                <a16:creationId xmlns:a16="http://schemas.microsoft.com/office/drawing/2014/main" id="{7F5D1880-4C19-A03F-8AD9-BC4A9F252244}"/>
              </a:ext>
            </a:extLst>
          </p:cNvPr>
          <p:cNvPicPr>
            <a:picLocks noChangeAspect="1"/>
          </p:cNvPicPr>
          <p:nvPr/>
        </p:nvPicPr>
        <p:blipFill>
          <a:blip r:embed="rId4"/>
          <a:stretch>
            <a:fillRect/>
          </a:stretch>
        </p:blipFill>
        <p:spPr>
          <a:xfrm>
            <a:off x="1948543" y="894646"/>
            <a:ext cx="7772400" cy="1042233"/>
          </a:xfrm>
          <a:prstGeom prst="rect">
            <a:avLst/>
          </a:prstGeom>
        </p:spPr>
      </p:pic>
      <p:pic>
        <p:nvPicPr>
          <p:cNvPr id="4" name="图片 3">
            <a:extLst>
              <a:ext uri="{FF2B5EF4-FFF2-40B4-BE49-F238E27FC236}">
                <a16:creationId xmlns:a16="http://schemas.microsoft.com/office/drawing/2014/main" id="{C63E4091-471E-E8B4-71C0-4C7BFBD07FF0}"/>
              </a:ext>
            </a:extLst>
          </p:cNvPr>
          <p:cNvPicPr>
            <a:picLocks noChangeAspect="1"/>
          </p:cNvPicPr>
          <p:nvPr/>
        </p:nvPicPr>
        <p:blipFill>
          <a:blip r:embed="rId5"/>
          <a:stretch>
            <a:fillRect/>
          </a:stretch>
        </p:blipFill>
        <p:spPr>
          <a:xfrm>
            <a:off x="2116859" y="2381409"/>
            <a:ext cx="7772400" cy="2539713"/>
          </a:xfrm>
          <a:prstGeom prst="rect">
            <a:avLst/>
          </a:prstGeom>
        </p:spPr>
      </p:pic>
    </p:spTree>
    <p:extLst>
      <p:ext uri="{BB962C8B-B14F-4D97-AF65-F5344CB8AC3E}">
        <p14:creationId xmlns:p14="http://schemas.microsoft.com/office/powerpoint/2010/main" val="5054528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051CED8-A4C9-3FD5-FC3A-DAC62E177E10}"/>
              </a:ext>
            </a:extLst>
          </p:cNvPr>
          <p:cNvPicPr>
            <a:picLocks noChangeAspect="1"/>
          </p:cNvPicPr>
          <p:nvPr/>
        </p:nvPicPr>
        <p:blipFill>
          <a:blip r:embed="rId2"/>
          <a:stretch>
            <a:fillRect/>
          </a:stretch>
        </p:blipFill>
        <p:spPr>
          <a:xfrm>
            <a:off x="5670550" y="3143250"/>
            <a:ext cx="850900" cy="571500"/>
          </a:xfrm>
          <a:prstGeom prst="rect">
            <a:avLst/>
          </a:prstGeom>
        </p:spPr>
      </p:pic>
      <p:pic>
        <p:nvPicPr>
          <p:cNvPr id="11" name="图片 10">
            <a:extLst>
              <a:ext uri="{FF2B5EF4-FFF2-40B4-BE49-F238E27FC236}">
                <a16:creationId xmlns:a16="http://schemas.microsoft.com/office/drawing/2014/main" id="{9FAEBA11-8D71-3270-494D-45282B0FE3D0}"/>
              </a:ext>
            </a:extLst>
          </p:cNvPr>
          <p:cNvPicPr>
            <a:picLocks noChangeAspect="1"/>
          </p:cNvPicPr>
          <p:nvPr/>
        </p:nvPicPr>
        <p:blipFill>
          <a:blip r:embed="rId3"/>
          <a:stretch>
            <a:fillRect/>
          </a:stretch>
        </p:blipFill>
        <p:spPr>
          <a:xfrm>
            <a:off x="1587500" y="1174750"/>
            <a:ext cx="7772400" cy="3886200"/>
          </a:xfrm>
          <a:prstGeom prst="rect">
            <a:avLst/>
          </a:prstGeom>
        </p:spPr>
      </p:pic>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235527" y="311726"/>
            <a:ext cx="11720946" cy="6234547"/>
          </a:xfrm>
        </p:spPr>
        <p:txBody>
          <a:bodyPr>
            <a:normAutofit/>
          </a:bodyPr>
          <a:lstStyle/>
          <a:p>
            <a:pPr algn="l"/>
            <a:endParaRPr kumimoji="1" lang="zh-CN" altLang="en-US" sz="1800"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7" name="图片 6">
            <a:extLst>
              <a:ext uri="{FF2B5EF4-FFF2-40B4-BE49-F238E27FC236}">
                <a16:creationId xmlns:a16="http://schemas.microsoft.com/office/drawing/2014/main" id="{7F5D1880-4C19-A03F-8AD9-BC4A9F252244}"/>
              </a:ext>
            </a:extLst>
          </p:cNvPr>
          <p:cNvPicPr>
            <a:picLocks noChangeAspect="1"/>
          </p:cNvPicPr>
          <p:nvPr/>
        </p:nvPicPr>
        <p:blipFill>
          <a:blip r:embed="rId4"/>
          <a:stretch>
            <a:fillRect/>
          </a:stretch>
        </p:blipFill>
        <p:spPr>
          <a:xfrm>
            <a:off x="1948543" y="894646"/>
            <a:ext cx="7772400" cy="1042233"/>
          </a:xfrm>
          <a:prstGeom prst="rect">
            <a:avLst/>
          </a:prstGeom>
        </p:spPr>
      </p:pic>
      <p:pic>
        <p:nvPicPr>
          <p:cNvPr id="12" name="图片 11">
            <a:extLst>
              <a:ext uri="{FF2B5EF4-FFF2-40B4-BE49-F238E27FC236}">
                <a16:creationId xmlns:a16="http://schemas.microsoft.com/office/drawing/2014/main" id="{C1F56E93-2F9D-F856-0C59-610E395F4CE9}"/>
              </a:ext>
            </a:extLst>
          </p:cNvPr>
          <p:cNvPicPr>
            <a:picLocks noChangeAspect="1"/>
          </p:cNvPicPr>
          <p:nvPr/>
        </p:nvPicPr>
        <p:blipFill>
          <a:blip r:embed="rId3"/>
          <a:stretch>
            <a:fillRect/>
          </a:stretch>
        </p:blipFill>
        <p:spPr>
          <a:xfrm>
            <a:off x="1948543" y="2037774"/>
            <a:ext cx="7772400" cy="3886200"/>
          </a:xfrm>
          <a:prstGeom prst="rect">
            <a:avLst/>
          </a:prstGeom>
        </p:spPr>
      </p:pic>
    </p:spTree>
    <p:extLst>
      <p:ext uri="{BB962C8B-B14F-4D97-AF65-F5344CB8AC3E}">
        <p14:creationId xmlns:p14="http://schemas.microsoft.com/office/powerpoint/2010/main" val="9463352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 name="图片 2">
            <a:extLst>
              <a:ext uri="{FF2B5EF4-FFF2-40B4-BE49-F238E27FC236}">
                <a16:creationId xmlns:a16="http://schemas.microsoft.com/office/drawing/2014/main" id="{2B305D5D-E1F3-B5D8-C9DA-EC16D4AC84E1}"/>
              </a:ext>
            </a:extLst>
          </p:cNvPr>
          <p:cNvPicPr>
            <a:picLocks noChangeAspect="1"/>
          </p:cNvPicPr>
          <p:nvPr/>
        </p:nvPicPr>
        <p:blipFill>
          <a:blip r:embed="rId2"/>
          <a:stretch>
            <a:fillRect/>
          </a:stretch>
        </p:blipFill>
        <p:spPr>
          <a:xfrm>
            <a:off x="1585912" y="327326"/>
            <a:ext cx="9020175" cy="6203348"/>
          </a:xfrm>
          <a:prstGeom prst="rect">
            <a:avLst/>
          </a:prstGeom>
        </p:spPr>
      </p:pic>
    </p:spTree>
    <p:extLst>
      <p:ext uri="{BB962C8B-B14F-4D97-AF65-F5344CB8AC3E}">
        <p14:creationId xmlns:p14="http://schemas.microsoft.com/office/powerpoint/2010/main" val="36488177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073" name="Picture 1">
            <a:extLst>
              <a:ext uri="{FF2B5EF4-FFF2-40B4-BE49-F238E27FC236}">
                <a16:creationId xmlns:a16="http://schemas.microsoft.com/office/drawing/2014/main" id="{1BFF4CA1-52DC-79A9-3D1B-EE07DAC6EF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3089" y="171656"/>
            <a:ext cx="7430814" cy="651468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767832DC-0989-3B25-FC15-EC819D966020}"/>
              </a:ext>
            </a:extLst>
          </p:cNvPr>
          <p:cNvSpPr>
            <a:spLocks noChangeArrowheads="1"/>
          </p:cNvSpPr>
          <p:nvPr/>
        </p:nvSpPr>
        <p:spPr bwMode="auto">
          <a:xfrm>
            <a:off x="2380592" y="171656"/>
            <a:ext cx="5428905" cy="5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269986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767832DC-0989-3B25-FC15-EC819D966020}"/>
              </a:ext>
            </a:extLst>
          </p:cNvPr>
          <p:cNvSpPr>
            <a:spLocks noChangeArrowheads="1"/>
          </p:cNvSpPr>
          <p:nvPr/>
        </p:nvSpPr>
        <p:spPr bwMode="auto">
          <a:xfrm>
            <a:off x="2380592" y="171656"/>
            <a:ext cx="5428905" cy="5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3" name="图片 2">
            <a:extLst>
              <a:ext uri="{FF2B5EF4-FFF2-40B4-BE49-F238E27FC236}">
                <a16:creationId xmlns:a16="http://schemas.microsoft.com/office/drawing/2014/main" id="{6CBE95D4-0113-D4AA-FFA5-7537B334440B}"/>
              </a:ext>
            </a:extLst>
          </p:cNvPr>
          <p:cNvPicPr>
            <a:picLocks noChangeAspect="1"/>
          </p:cNvPicPr>
          <p:nvPr/>
        </p:nvPicPr>
        <p:blipFill>
          <a:blip r:embed="rId2"/>
          <a:stretch>
            <a:fillRect/>
          </a:stretch>
        </p:blipFill>
        <p:spPr>
          <a:xfrm>
            <a:off x="2780937" y="286179"/>
            <a:ext cx="7030471" cy="6285641"/>
          </a:xfrm>
          <a:prstGeom prst="rect">
            <a:avLst/>
          </a:prstGeom>
        </p:spPr>
      </p:pic>
    </p:spTree>
    <p:extLst>
      <p:ext uri="{BB962C8B-B14F-4D97-AF65-F5344CB8AC3E}">
        <p14:creationId xmlns:p14="http://schemas.microsoft.com/office/powerpoint/2010/main" val="34536521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767832DC-0989-3B25-FC15-EC819D966020}"/>
              </a:ext>
            </a:extLst>
          </p:cNvPr>
          <p:cNvSpPr>
            <a:spLocks noChangeArrowheads="1"/>
          </p:cNvSpPr>
          <p:nvPr/>
        </p:nvSpPr>
        <p:spPr bwMode="auto">
          <a:xfrm>
            <a:off x="2380592" y="171656"/>
            <a:ext cx="5428905" cy="5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3" name="图片 2">
            <a:extLst>
              <a:ext uri="{FF2B5EF4-FFF2-40B4-BE49-F238E27FC236}">
                <a16:creationId xmlns:a16="http://schemas.microsoft.com/office/drawing/2014/main" id="{C70637E3-1599-B97D-ACCF-CCB6C5FADDF2}"/>
              </a:ext>
            </a:extLst>
          </p:cNvPr>
          <p:cNvPicPr>
            <a:picLocks noChangeAspect="1"/>
          </p:cNvPicPr>
          <p:nvPr/>
        </p:nvPicPr>
        <p:blipFill>
          <a:blip r:embed="rId2"/>
          <a:stretch>
            <a:fillRect/>
          </a:stretch>
        </p:blipFill>
        <p:spPr>
          <a:xfrm>
            <a:off x="1874817" y="225095"/>
            <a:ext cx="8442366" cy="6487406"/>
          </a:xfrm>
          <a:prstGeom prst="rect">
            <a:avLst/>
          </a:prstGeom>
        </p:spPr>
      </p:pic>
    </p:spTree>
    <p:extLst>
      <p:ext uri="{BB962C8B-B14F-4D97-AF65-F5344CB8AC3E}">
        <p14:creationId xmlns:p14="http://schemas.microsoft.com/office/powerpoint/2010/main" val="25308007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767832DC-0989-3B25-FC15-EC819D966020}"/>
              </a:ext>
            </a:extLst>
          </p:cNvPr>
          <p:cNvSpPr>
            <a:spLocks noChangeArrowheads="1"/>
          </p:cNvSpPr>
          <p:nvPr/>
        </p:nvSpPr>
        <p:spPr bwMode="auto">
          <a:xfrm>
            <a:off x="2380592" y="171656"/>
            <a:ext cx="5428905" cy="5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6AE7134E-389F-1189-8F40-D8974775C8D8}"/>
              </a:ext>
            </a:extLst>
          </p:cNvPr>
          <p:cNvPicPr>
            <a:picLocks noChangeAspect="1"/>
          </p:cNvPicPr>
          <p:nvPr/>
        </p:nvPicPr>
        <p:blipFill>
          <a:blip r:embed="rId2"/>
          <a:stretch>
            <a:fillRect/>
          </a:stretch>
        </p:blipFill>
        <p:spPr>
          <a:xfrm>
            <a:off x="1608563" y="571910"/>
            <a:ext cx="8974873" cy="5714179"/>
          </a:xfrm>
          <a:prstGeom prst="rect">
            <a:avLst/>
          </a:prstGeom>
        </p:spPr>
      </p:pic>
    </p:spTree>
    <p:extLst>
      <p:ext uri="{BB962C8B-B14F-4D97-AF65-F5344CB8AC3E}">
        <p14:creationId xmlns:p14="http://schemas.microsoft.com/office/powerpoint/2010/main" val="34793043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767832DC-0989-3B25-FC15-EC819D966020}"/>
              </a:ext>
            </a:extLst>
          </p:cNvPr>
          <p:cNvSpPr>
            <a:spLocks noChangeArrowheads="1"/>
          </p:cNvSpPr>
          <p:nvPr/>
        </p:nvSpPr>
        <p:spPr bwMode="auto">
          <a:xfrm>
            <a:off x="2380592" y="171656"/>
            <a:ext cx="5428905" cy="5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CC6142C4-4828-26B7-52CA-C317CC698FD0}"/>
              </a:ext>
            </a:extLst>
          </p:cNvPr>
          <p:cNvPicPr>
            <a:picLocks noChangeAspect="1"/>
          </p:cNvPicPr>
          <p:nvPr/>
        </p:nvPicPr>
        <p:blipFill>
          <a:blip r:embed="rId2"/>
          <a:stretch>
            <a:fillRect/>
          </a:stretch>
        </p:blipFill>
        <p:spPr>
          <a:xfrm>
            <a:off x="1661061" y="510158"/>
            <a:ext cx="8869878" cy="5837683"/>
          </a:xfrm>
          <a:prstGeom prst="rect">
            <a:avLst/>
          </a:prstGeom>
        </p:spPr>
      </p:pic>
    </p:spTree>
    <p:extLst>
      <p:ext uri="{BB962C8B-B14F-4D97-AF65-F5344CB8AC3E}">
        <p14:creationId xmlns:p14="http://schemas.microsoft.com/office/powerpoint/2010/main" val="16380037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767832DC-0989-3B25-FC15-EC819D966020}"/>
              </a:ext>
            </a:extLst>
          </p:cNvPr>
          <p:cNvSpPr>
            <a:spLocks noChangeArrowheads="1"/>
          </p:cNvSpPr>
          <p:nvPr/>
        </p:nvSpPr>
        <p:spPr bwMode="auto">
          <a:xfrm>
            <a:off x="2380592" y="171656"/>
            <a:ext cx="5428905" cy="5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488DE3C6-A1E0-828F-76B9-F0B98A08EBE3}"/>
              </a:ext>
            </a:extLst>
          </p:cNvPr>
          <p:cNvPicPr>
            <a:picLocks noChangeAspect="1"/>
          </p:cNvPicPr>
          <p:nvPr/>
        </p:nvPicPr>
        <p:blipFill>
          <a:blip r:embed="rId2"/>
          <a:stretch>
            <a:fillRect/>
          </a:stretch>
        </p:blipFill>
        <p:spPr>
          <a:xfrm>
            <a:off x="2558879" y="134797"/>
            <a:ext cx="7074242" cy="6588406"/>
          </a:xfrm>
          <a:prstGeom prst="rect">
            <a:avLst/>
          </a:prstGeom>
        </p:spPr>
      </p:pic>
    </p:spTree>
    <p:extLst>
      <p:ext uri="{BB962C8B-B14F-4D97-AF65-F5344CB8AC3E}">
        <p14:creationId xmlns:p14="http://schemas.microsoft.com/office/powerpoint/2010/main" val="4798346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767832DC-0989-3B25-FC15-EC819D966020}"/>
              </a:ext>
            </a:extLst>
          </p:cNvPr>
          <p:cNvSpPr>
            <a:spLocks noChangeArrowheads="1"/>
          </p:cNvSpPr>
          <p:nvPr/>
        </p:nvSpPr>
        <p:spPr bwMode="auto">
          <a:xfrm>
            <a:off x="2380592" y="171656"/>
            <a:ext cx="5428905" cy="5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3" name="图片 2">
            <a:extLst>
              <a:ext uri="{FF2B5EF4-FFF2-40B4-BE49-F238E27FC236}">
                <a16:creationId xmlns:a16="http://schemas.microsoft.com/office/drawing/2014/main" id="{5A6226F1-D060-C09E-7FBC-CC6FC523D7FB}"/>
              </a:ext>
            </a:extLst>
          </p:cNvPr>
          <p:cNvPicPr>
            <a:picLocks noChangeAspect="1"/>
          </p:cNvPicPr>
          <p:nvPr/>
        </p:nvPicPr>
        <p:blipFill>
          <a:blip r:embed="rId2"/>
          <a:stretch>
            <a:fillRect/>
          </a:stretch>
        </p:blipFill>
        <p:spPr>
          <a:xfrm>
            <a:off x="2297466" y="802410"/>
            <a:ext cx="7701808" cy="5578148"/>
          </a:xfrm>
          <a:prstGeom prst="rect">
            <a:avLst/>
          </a:prstGeom>
        </p:spPr>
      </p:pic>
    </p:spTree>
    <p:extLst>
      <p:ext uri="{BB962C8B-B14F-4D97-AF65-F5344CB8AC3E}">
        <p14:creationId xmlns:p14="http://schemas.microsoft.com/office/powerpoint/2010/main" val="6520445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235527" y="311726"/>
            <a:ext cx="11720946" cy="6234547"/>
          </a:xfrm>
        </p:spPr>
        <p:txBody>
          <a:bodyPr>
            <a:normAutofit/>
          </a:bodyPr>
          <a:lstStyle/>
          <a:p>
            <a:pPr algn="l"/>
            <a:endParaRPr kumimoji="1" lang="zh-CN" altLang="en-US" sz="1800"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 name="图片 2">
            <a:extLst>
              <a:ext uri="{FF2B5EF4-FFF2-40B4-BE49-F238E27FC236}">
                <a16:creationId xmlns:a16="http://schemas.microsoft.com/office/drawing/2014/main" id="{5582CF55-487C-D91F-6966-4280B1FEED2E}"/>
              </a:ext>
            </a:extLst>
          </p:cNvPr>
          <p:cNvPicPr>
            <a:picLocks noChangeAspect="1"/>
          </p:cNvPicPr>
          <p:nvPr/>
        </p:nvPicPr>
        <p:blipFill>
          <a:blip r:embed="rId3"/>
          <a:stretch>
            <a:fillRect/>
          </a:stretch>
        </p:blipFill>
        <p:spPr>
          <a:xfrm>
            <a:off x="1546516" y="1006349"/>
            <a:ext cx="9098967" cy="4845302"/>
          </a:xfrm>
          <a:prstGeom prst="rect">
            <a:avLst/>
          </a:prstGeom>
        </p:spPr>
      </p:pic>
    </p:spTree>
    <p:extLst>
      <p:ext uri="{BB962C8B-B14F-4D97-AF65-F5344CB8AC3E}">
        <p14:creationId xmlns:p14="http://schemas.microsoft.com/office/powerpoint/2010/main" val="7818481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767832DC-0989-3B25-FC15-EC819D966020}"/>
              </a:ext>
            </a:extLst>
          </p:cNvPr>
          <p:cNvSpPr>
            <a:spLocks noChangeArrowheads="1"/>
          </p:cNvSpPr>
          <p:nvPr/>
        </p:nvSpPr>
        <p:spPr bwMode="auto">
          <a:xfrm>
            <a:off x="2380592" y="171656"/>
            <a:ext cx="5428905" cy="5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3" name="图片 2">
            <a:extLst>
              <a:ext uri="{FF2B5EF4-FFF2-40B4-BE49-F238E27FC236}">
                <a16:creationId xmlns:a16="http://schemas.microsoft.com/office/drawing/2014/main" id="{82528D37-A0AD-0E87-A2F6-D1A3E13D13A5}"/>
              </a:ext>
            </a:extLst>
          </p:cNvPr>
          <p:cNvPicPr>
            <a:picLocks noChangeAspect="1"/>
          </p:cNvPicPr>
          <p:nvPr/>
        </p:nvPicPr>
        <p:blipFill>
          <a:blip r:embed="rId2"/>
          <a:stretch>
            <a:fillRect/>
          </a:stretch>
        </p:blipFill>
        <p:spPr>
          <a:xfrm>
            <a:off x="838069" y="445735"/>
            <a:ext cx="10515861" cy="5966529"/>
          </a:xfrm>
          <a:prstGeom prst="rect">
            <a:avLst/>
          </a:prstGeom>
        </p:spPr>
      </p:pic>
    </p:spTree>
    <p:extLst>
      <p:ext uri="{BB962C8B-B14F-4D97-AF65-F5344CB8AC3E}">
        <p14:creationId xmlns:p14="http://schemas.microsoft.com/office/powerpoint/2010/main" val="37122096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87D3A4E0-C908-4EA9-ABDF-E82AD6BDE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1600200" y="2363323"/>
            <a:ext cx="8991600" cy="1692771"/>
          </a:xfrm>
        </p:spPr>
        <p:txBody>
          <a:bodyPr>
            <a:normAutofit/>
          </a:bodyPr>
          <a:lstStyle/>
          <a:p>
            <a:r>
              <a:rPr kumimoji="1" lang="zh-CN" altLang="en-US" dirty="0"/>
              <a:t>恳请各位老师批评指正</a:t>
            </a:r>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839950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235527" y="311726"/>
            <a:ext cx="11720946" cy="6234547"/>
          </a:xfrm>
        </p:spPr>
        <p:txBody>
          <a:bodyPr>
            <a:normAutofit/>
          </a:bodyPr>
          <a:lstStyle/>
          <a:p>
            <a:pPr algn="l"/>
            <a:endParaRPr kumimoji="1" lang="zh-CN" altLang="en-US" sz="1800" dirty="0"/>
          </a:p>
        </p:txBody>
      </p:sp>
      <p:sp>
        <p:nvSpPr>
          <p:cNvPr id="9" name="文本框 8">
            <a:extLst>
              <a:ext uri="{FF2B5EF4-FFF2-40B4-BE49-F238E27FC236}">
                <a16:creationId xmlns:a16="http://schemas.microsoft.com/office/drawing/2014/main" id="{A0284C9A-D89B-EF69-994F-00F607D17257}"/>
              </a:ext>
            </a:extLst>
          </p:cNvPr>
          <p:cNvSpPr txBox="1"/>
          <p:nvPr/>
        </p:nvSpPr>
        <p:spPr>
          <a:xfrm>
            <a:off x="503128" y="1043140"/>
            <a:ext cx="4975761" cy="4763292"/>
          </a:xfrm>
          <a:prstGeom prst="rect">
            <a:avLst/>
          </a:prstGeom>
          <a:noFill/>
        </p:spPr>
        <p:txBody>
          <a:bodyPr wrap="square" rtlCol="0">
            <a:spAutoFit/>
          </a:bodyPr>
          <a:lstStyle/>
          <a:p>
            <a:pPr indent="266700" algn="just">
              <a:lnSpc>
                <a:spcPct val="150000"/>
              </a:lnSpc>
            </a:pPr>
            <a:r>
              <a:rPr kumimoji="1" lang="en-US" altLang="zh-CN" sz="1600" dirty="0">
                <a:solidFill>
                  <a:schemeClr val="bg1"/>
                </a:solidFill>
                <a:latin typeface="+mn-ea"/>
              </a:rPr>
              <a:t>1.</a:t>
            </a:r>
            <a:r>
              <a:rPr kumimoji="1" lang="zh-CN" altLang="en-US" sz="1600" dirty="0">
                <a:solidFill>
                  <a:schemeClr val="bg1"/>
                </a:solidFill>
                <a:latin typeface="+mn-ea"/>
              </a:rPr>
              <a:t>通过无监督聚类算法将原始特征空间</a:t>
            </a:r>
            <a:r>
              <a:rPr kumimoji="1" lang="zh-CN" altLang="en-US" sz="1600" dirty="0">
                <a:solidFill>
                  <a:schemeClr val="bg1"/>
                </a:solidFill>
                <a:highlight>
                  <a:srgbClr val="FFFF00"/>
                </a:highlight>
                <a:latin typeface="+mn-ea"/>
              </a:rPr>
              <a:t>划分为多个子空间</a:t>
            </a:r>
            <a:r>
              <a:rPr kumimoji="1" lang="zh-CN" altLang="en-US" sz="1600" dirty="0">
                <a:solidFill>
                  <a:schemeClr val="bg1"/>
                </a:solidFill>
                <a:latin typeface="+mn-ea"/>
              </a:rPr>
              <a:t>，</a:t>
            </a:r>
            <a:r>
              <a:rPr kumimoji="1" lang="en" altLang="zh-CN" sz="1600" dirty="0">
                <a:solidFill>
                  <a:schemeClr val="bg1"/>
                </a:solidFill>
                <a:latin typeface="+mn-ea"/>
              </a:rPr>
              <a:t>RSIS</a:t>
            </a:r>
            <a:r>
              <a:rPr kumimoji="1" lang="zh-CN" altLang="en-US" sz="1600" dirty="0">
                <a:solidFill>
                  <a:schemeClr val="bg1"/>
                </a:solidFill>
                <a:latin typeface="+mn-ea"/>
              </a:rPr>
              <a:t>方法要求这些子空间的样本数量</a:t>
            </a:r>
            <a:r>
              <a:rPr kumimoji="1" lang="zh-CN" altLang="en-US" sz="1600" dirty="0">
                <a:solidFill>
                  <a:schemeClr val="bg1"/>
                </a:solidFill>
                <a:highlight>
                  <a:srgbClr val="FFFF00"/>
                </a:highlight>
                <a:latin typeface="+mn-ea"/>
              </a:rPr>
              <a:t>近乎相等</a:t>
            </a:r>
            <a:r>
              <a:rPr kumimoji="1" lang="en-US" altLang="zh-CN" sz="1600" dirty="0">
                <a:solidFill>
                  <a:schemeClr val="bg1"/>
                </a:solidFill>
                <a:latin typeface="+mn-ea"/>
              </a:rPr>
              <a:t>; </a:t>
            </a:r>
          </a:p>
          <a:p>
            <a:pPr indent="266700" algn="just">
              <a:lnSpc>
                <a:spcPct val="150000"/>
              </a:lnSpc>
            </a:pPr>
            <a:r>
              <a:rPr kumimoji="1" lang="en-US" altLang="zh-CN" sz="1600" dirty="0">
                <a:solidFill>
                  <a:schemeClr val="bg1"/>
                </a:solidFill>
                <a:latin typeface="+mn-ea"/>
              </a:rPr>
              <a:t>2.</a:t>
            </a:r>
            <a:r>
              <a:rPr kumimoji="1" lang="zh-CN" altLang="en-US" sz="1600" dirty="0">
                <a:solidFill>
                  <a:schemeClr val="bg1"/>
                </a:solidFill>
                <a:latin typeface="+mn-ea"/>
              </a:rPr>
              <a:t>对子空间之间进行排序，该部分以最小化距离总和为目标将子空间插值排序问题转化为</a:t>
            </a:r>
            <a:r>
              <a:rPr kumimoji="1" lang="zh-CN" altLang="en-US" sz="1600" dirty="0">
                <a:solidFill>
                  <a:schemeClr val="bg1"/>
                </a:solidFill>
                <a:highlight>
                  <a:srgbClr val="FFFF00"/>
                </a:highlight>
                <a:latin typeface="+mn-ea"/>
              </a:rPr>
              <a:t>旅行商问题</a:t>
            </a:r>
            <a:r>
              <a:rPr kumimoji="1" lang="zh-CN" altLang="en-US" sz="1600" dirty="0">
                <a:solidFill>
                  <a:schemeClr val="bg1"/>
                </a:solidFill>
                <a:latin typeface="+mn-ea"/>
              </a:rPr>
              <a:t>进行求解</a:t>
            </a:r>
            <a:r>
              <a:rPr kumimoji="1" lang="en-US" altLang="zh-CN" sz="1600" dirty="0">
                <a:solidFill>
                  <a:schemeClr val="bg1"/>
                </a:solidFill>
                <a:latin typeface="+mn-ea"/>
              </a:rPr>
              <a:t>; </a:t>
            </a:r>
          </a:p>
          <a:p>
            <a:pPr indent="266700" algn="just">
              <a:lnSpc>
                <a:spcPct val="150000"/>
              </a:lnSpc>
            </a:pPr>
            <a:r>
              <a:rPr kumimoji="1" lang="en-US" altLang="zh-CN" sz="1600" dirty="0">
                <a:solidFill>
                  <a:schemeClr val="bg1"/>
                </a:solidFill>
                <a:latin typeface="+mn-ea"/>
              </a:rPr>
              <a:t>3.</a:t>
            </a:r>
            <a:r>
              <a:rPr kumimoji="1" lang="en" altLang="zh-CN" sz="1600" dirty="0">
                <a:solidFill>
                  <a:schemeClr val="bg1"/>
                </a:solidFill>
                <a:latin typeface="+mn-ea"/>
              </a:rPr>
              <a:t>RSIS</a:t>
            </a:r>
            <a:r>
              <a:rPr kumimoji="1" lang="zh-CN" altLang="en-US" sz="1600" dirty="0">
                <a:solidFill>
                  <a:schemeClr val="bg1"/>
                </a:solidFill>
                <a:latin typeface="+mn-ea"/>
              </a:rPr>
              <a:t>方法融合了</a:t>
            </a:r>
            <a:r>
              <a:rPr kumimoji="1" lang="zh-CN" altLang="en-US" sz="1600" dirty="0">
                <a:solidFill>
                  <a:schemeClr val="bg1"/>
                </a:solidFill>
                <a:highlight>
                  <a:srgbClr val="FFFF00"/>
                </a:highlight>
                <a:latin typeface="+mn-ea"/>
              </a:rPr>
              <a:t>软参数共享机制的原理</a:t>
            </a:r>
            <a:r>
              <a:rPr kumimoji="1" lang="zh-CN" altLang="en-US" sz="1600" dirty="0">
                <a:solidFill>
                  <a:schemeClr val="bg1"/>
                </a:solidFill>
                <a:latin typeface="+mn-ea"/>
              </a:rPr>
              <a:t>，对相邻子空间中的样本进行线性拟合；</a:t>
            </a:r>
            <a:endParaRPr kumimoji="1" lang="en-US" altLang="zh-CN" sz="1600" dirty="0">
              <a:solidFill>
                <a:schemeClr val="bg1"/>
              </a:solidFill>
              <a:latin typeface="+mn-ea"/>
            </a:endParaRPr>
          </a:p>
          <a:p>
            <a:pPr indent="266700" algn="just">
              <a:lnSpc>
                <a:spcPct val="150000"/>
              </a:lnSpc>
            </a:pPr>
            <a:r>
              <a:rPr kumimoji="1" lang="en-US" altLang="zh-CN" sz="1600" dirty="0">
                <a:solidFill>
                  <a:schemeClr val="bg1"/>
                </a:solidFill>
                <a:latin typeface="+mn-ea"/>
              </a:rPr>
              <a:t>4.</a:t>
            </a:r>
            <a:r>
              <a:rPr kumimoji="1" lang="zh-CN" altLang="en-US" sz="1600" dirty="0">
                <a:solidFill>
                  <a:schemeClr val="bg1"/>
                </a:solidFill>
                <a:latin typeface="+mn-ea"/>
              </a:rPr>
              <a:t>最后，本文提出了一个</a:t>
            </a:r>
            <a:r>
              <a:rPr kumimoji="1" lang="zh-CN" altLang="en-US" sz="1600" dirty="0">
                <a:solidFill>
                  <a:schemeClr val="bg1"/>
                </a:solidFill>
                <a:highlight>
                  <a:srgbClr val="FFFF00"/>
                </a:highlight>
                <a:latin typeface="+mn-ea"/>
              </a:rPr>
              <a:t>多阶段最小权匹配算法</a:t>
            </a:r>
            <a:r>
              <a:rPr kumimoji="1" lang="zh-CN" altLang="en-US" sz="1600" dirty="0">
                <a:solidFill>
                  <a:schemeClr val="bg1"/>
                </a:solidFill>
                <a:latin typeface="+mn-ea"/>
              </a:rPr>
              <a:t>，该算法可以针对相邻子空间之间的样本快速得到效果较好的插值匹配策略。</a:t>
            </a:r>
          </a:p>
          <a:p>
            <a:pPr indent="266700" algn="just">
              <a:lnSpc>
                <a:spcPct val="150000"/>
              </a:lnSpc>
            </a:pPr>
            <a:endParaRPr kumimoji="1" lang="zh-CN" altLang="en-US" sz="1400" dirty="0">
              <a:solidFill>
                <a:schemeClr val="bg1"/>
              </a:solidFill>
            </a:endParaRPr>
          </a:p>
          <a:p>
            <a:pPr indent="266700" algn="just">
              <a:lnSpc>
                <a:spcPct val="150000"/>
              </a:lnSpc>
            </a:pPr>
            <a:endParaRPr kumimoji="1" lang="zh-CN" altLang="en-US" sz="1400" dirty="0">
              <a:solidFill>
                <a:schemeClr val="bg1"/>
              </a:solidFill>
            </a:endParaRPr>
          </a:p>
        </p:txBody>
      </p:sp>
      <p:pic>
        <p:nvPicPr>
          <p:cNvPr id="1025" name="Picture 1">
            <a:extLst>
              <a:ext uri="{FF2B5EF4-FFF2-40B4-BE49-F238E27FC236}">
                <a16:creationId xmlns:a16="http://schemas.microsoft.com/office/drawing/2014/main" id="{C1D47EC1-D91E-D3AC-B510-EABE1DEC53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63969" y="1043140"/>
            <a:ext cx="6124903" cy="5002718"/>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608907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235527" y="311726"/>
            <a:ext cx="11720946" cy="6234547"/>
          </a:xfrm>
        </p:spPr>
        <p:txBody>
          <a:bodyPr>
            <a:normAutofit/>
          </a:bodyPr>
          <a:lstStyle/>
          <a:p>
            <a:pPr algn="l"/>
            <a:endParaRPr kumimoji="1" lang="zh-CN" altLang="en-US" sz="1800" dirty="0"/>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7" name="文本框 6">
            <a:extLst>
              <a:ext uri="{FF2B5EF4-FFF2-40B4-BE49-F238E27FC236}">
                <a16:creationId xmlns:a16="http://schemas.microsoft.com/office/drawing/2014/main" id="{A0ACBCB6-611E-9B55-B177-A1F3413757F5}"/>
              </a:ext>
            </a:extLst>
          </p:cNvPr>
          <p:cNvSpPr txBox="1"/>
          <p:nvPr/>
        </p:nvSpPr>
        <p:spPr>
          <a:xfrm>
            <a:off x="490724" y="1490952"/>
            <a:ext cx="2493169" cy="3782767"/>
          </a:xfrm>
          <a:prstGeom prst="rect">
            <a:avLst/>
          </a:prstGeom>
          <a:noFill/>
        </p:spPr>
        <p:txBody>
          <a:bodyPr wrap="square">
            <a:spAutoFit/>
          </a:bodyPr>
          <a:lstStyle/>
          <a:p>
            <a:pPr indent="266700" algn="just">
              <a:lnSpc>
                <a:spcPct val="150000"/>
              </a:lnSpc>
            </a:pPr>
            <a:r>
              <a:rPr kumimoji="1" lang="zh-CN" altLang="en-US" sz="1800" dirty="0">
                <a:solidFill>
                  <a:schemeClr val="bg1"/>
                </a:solidFill>
                <a:latin typeface="+mn-ea"/>
              </a:rPr>
              <a:t>迭代层次聚类过程的设计主要基于贪心策略的思想，通过多次循环迭代进行聚合聚类的无监督算法</a:t>
            </a:r>
            <a:r>
              <a:rPr kumimoji="1" lang="en-US" altLang="zh-CN" sz="1800" dirty="0">
                <a:solidFill>
                  <a:schemeClr val="bg1"/>
                </a:solidFill>
                <a:highlight>
                  <a:srgbClr val="FFFF00"/>
                </a:highlight>
                <a:latin typeface="+mn-ea"/>
              </a:rPr>
              <a:t>, </a:t>
            </a:r>
            <a:r>
              <a:rPr kumimoji="1" lang="zh-CN" altLang="en-US" sz="1800" dirty="0">
                <a:solidFill>
                  <a:schemeClr val="bg1"/>
                </a:solidFill>
                <a:highlight>
                  <a:srgbClr val="FFFF00"/>
                </a:highlight>
                <a:latin typeface="+mn-ea"/>
              </a:rPr>
              <a:t>需要先给定超参数</a:t>
            </a:r>
            <a:r>
              <a:rPr kumimoji="1" lang="en" altLang="zh-CN" sz="1800" dirty="0">
                <a:solidFill>
                  <a:schemeClr val="bg1"/>
                </a:solidFill>
                <a:highlight>
                  <a:srgbClr val="FFFF00"/>
                </a:highlight>
                <a:latin typeface="+mn-ea"/>
              </a:rPr>
              <a:t>k</a:t>
            </a:r>
            <a:r>
              <a:rPr kumimoji="1" lang="zh-CN" altLang="en" sz="1800" dirty="0">
                <a:solidFill>
                  <a:schemeClr val="bg1"/>
                </a:solidFill>
                <a:highlight>
                  <a:srgbClr val="FFFF00"/>
                </a:highlight>
                <a:latin typeface="+mn-ea"/>
              </a:rPr>
              <a:t>，</a:t>
            </a:r>
            <a:r>
              <a:rPr kumimoji="1" lang="zh-CN" altLang="en-US" sz="1800" dirty="0">
                <a:solidFill>
                  <a:schemeClr val="bg1"/>
                </a:solidFill>
                <a:latin typeface="+mn-ea"/>
              </a:rPr>
              <a:t>超参数</a:t>
            </a:r>
            <a:r>
              <a:rPr kumimoji="1" lang="en" altLang="zh-CN" sz="1800" dirty="0">
                <a:solidFill>
                  <a:schemeClr val="bg1"/>
                </a:solidFill>
                <a:latin typeface="+mn-ea"/>
              </a:rPr>
              <a:t>k</a:t>
            </a:r>
            <a:r>
              <a:rPr kumimoji="1" lang="zh-CN" altLang="en-US" sz="1800" dirty="0">
                <a:solidFill>
                  <a:schemeClr val="bg1"/>
                </a:solidFill>
                <a:latin typeface="+mn-ea"/>
              </a:rPr>
              <a:t>的直观解释是原始特征空间划分的子空间的数量。</a:t>
            </a:r>
          </a:p>
        </p:txBody>
      </p:sp>
      <p:pic>
        <p:nvPicPr>
          <p:cNvPr id="4" name="图片 3">
            <a:extLst>
              <a:ext uri="{FF2B5EF4-FFF2-40B4-BE49-F238E27FC236}">
                <a16:creationId xmlns:a16="http://schemas.microsoft.com/office/drawing/2014/main" id="{252366E4-9874-77D9-F5C1-4EF4680561FE}"/>
              </a:ext>
            </a:extLst>
          </p:cNvPr>
          <p:cNvPicPr>
            <a:picLocks noChangeAspect="1"/>
          </p:cNvPicPr>
          <p:nvPr/>
        </p:nvPicPr>
        <p:blipFill>
          <a:blip r:embed="rId2"/>
          <a:stretch>
            <a:fillRect/>
          </a:stretch>
        </p:blipFill>
        <p:spPr>
          <a:xfrm>
            <a:off x="3928876" y="742005"/>
            <a:ext cx="7772400" cy="5280660"/>
          </a:xfrm>
          <a:prstGeom prst="rect">
            <a:avLst/>
          </a:prstGeom>
        </p:spPr>
      </p:pic>
    </p:spTree>
    <p:extLst>
      <p:ext uri="{BB962C8B-B14F-4D97-AF65-F5344CB8AC3E}">
        <p14:creationId xmlns:p14="http://schemas.microsoft.com/office/powerpoint/2010/main" val="3849728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235527" y="311726"/>
            <a:ext cx="11720946" cy="6234547"/>
          </a:xfrm>
        </p:spPr>
        <p:txBody>
          <a:bodyPr>
            <a:normAutofit/>
          </a:bodyPr>
          <a:lstStyle/>
          <a:p>
            <a:pPr algn="l"/>
            <a:endParaRPr kumimoji="1" lang="zh-CN" altLang="en-US" sz="1800" dirty="0"/>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7" name="文本框 6">
            <a:extLst>
              <a:ext uri="{FF2B5EF4-FFF2-40B4-BE49-F238E27FC236}">
                <a16:creationId xmlns:a16="http://schemas.microsoft.com/office/drawing/2014/main" id="{A0ACBCB6-611E-9B55-B177-A1F3413757F5}"/>
              </a:ext>
            </a:extLst>
          </p:cNvPr>
          <p:cNvSpPr txBox="1"/>
          <p:nvPr/>
        </p:nvSpPr>
        <p:spPr>
          <a:xfrm>
            <a:off x="490724" y="1490952"/>
            <a:ext cx="2493169" cy="3782767"/>
          </a:xfrm>
          <a:prstGeom prst="rect">
            <a:avLst/>
          </a:prstGeom>
          <a:noFill/>
        </p:spPr>
        <p:txBody>
          <a:bodyPr wrap="square">
            <a:spAutoFit/>
          </a:bodyPr>
          <a:lstStyle/>
          <a:p>
            <a:pPr indent="266700" algn="just">
              <a:lnSpc>
                <a:spcPct val="150000"/>
              </a:lnSpc>
            </a:pPr>
            <a:r>
              <a:rPr kumimoji="1" lang="zh-CN" altLang="en-US" sz="1800" dirty="0">
                <a:solidFill>
                  <a:schemeClr val="bg1"/>
                </a:solidFill>
                <a:latin typeface="+mn-ea"/>
              </a:rPr>
              <a:t>迭代层次聚类过程的设计主要基于贪心策略的思想，通过多次循环迭代进行聚合聚类的无监督算法</a:t>
            </a:r>
            <a:r>
              <a:rPr kumimoji="1" lang="en-US" altLang="zh-CN" sz="1800" dirty="0">
                <a:solidFill>
                  <a:schemeClr val="bg1"/>
                </a:solidFill>
                <a:highlight>
                  <a:srgbClr val="FFFF00"/>
                </a:highlight>
                <a:latin typeface="+mn-ea"/>
              </a:rPr>
              <a:t>, </a:t>
            </a:r>
            <a:r>
              <a:rPr kumimoji="1" lang="zh-CN" altLang="en-US" sz="1800" dirty="0">
                <a:solidFill>
                  <a:schemeClr val="bg1"/>
                </a:solidFill>
                <a:highlight>
                  <a:srgbClr val="FFFF00"/>
                </a:highlight>
                <a:latin typeface="+mn-ea"/>
              </a:rPr>
              <a:t>需要先给定超参数</a:t>
            </a:r>
            <a:r>
              <a:rPr kumimoji="1" lang="en" altLang="zh-CN" sz="1800" dirty="0">
                <a:solidFill>
                  <a:schemeClr val="bg1"/>
                </a:solidFill>
                <a:highlight>
                  <a:srgbClr val="FFFF00"/>
                </a:highlight>
                <a:latin typeface="+mn-ea"/>
              </a:rPr>
              <a:t>k</a:t>
            </a:r>
            <a:r>
              <a:rPr kumimoji="1" lang="zh-CN" altLang="en" sz="1800" dirty="0">
                <a:solidFill>
                  <a:schemeClr val="bg1"/>
                </a:solidFill>
                <a:highlight>
                  <a:srgbClr val="FFFF00"/>
                </a:highlight>
                <a:latin typeface="+mn-ea"/>
              </a:rPr>
              <a:t>，</a:t>
            </a:r>
            <a:r>
              <a:rPr kumimoji="1" lang="zh-CN" altLang="en-US" sz="1800" dirty="0">
                <a:solidFill>
                  <a:schemeClr val="bg1"/>
                </a:solidFill>
                <a:latin typeface="+mn-ea"/>
              </a:rPr>
              <a:t>超参数</a:t>
            </a:r>
            <a:r>
              <a:rPr kumimoji="1" lang="en" altLang="zh-CN" sz="1800" dirty="0">
                <a:solidFill>
                  <a:schemeClr val="bg1"/>
                </a:solidFill>
                <a:latin typeface="+mn-ea"/>
              </a:rPr>
              <a:t>k</a:t>
            </a:r>
            <a:r>
              <a:rPr kumimoji="1" lang="zh-CN" altLang="en-US" sz="1800" dirty="0">
                <a:solidFill>
                  <a:schemeClr val="bg1"/>
                </a:solidFill>
                <a:latin typeface="+mn-ea"/>
              </a:rPr>
              <a:t>的直观解释是原始特征空间划分的子空间的数量。</a:t>
            </a:r>
          </a:p>
        </p:txBody>
      </p:sp>
      <p:pic>
        <p:nvPicPr>
          <p:cNvPr id="5" name="图片 4">
            <a:extLst>
              <a:ext uri="{FF2B5EF4-FFF2-40B4-BE49-F238E27FC236}">
                <a16:creationId xmlns:a16="http://schemas.microsoft.com/office/drawing/2014/main" id="{418E0614-2E3F-091C-1A58-EE5B6F903CD2}"/>
              </a:ext>
            </a:extLst>
          </p:cNvPr>
          <p:cNvPicPr>
            <a:picLocks noChangeAspect="1"/>
          </p:cNvPicPr>
          <p:nvPr/>
        </p:nvPicPr>
        <p:blipFill>
          <a:blip r:embed="rId2"/>
          <a:stretch>
            <a:fillRect/>
          </a:stretch>
        </p:blipFill>
        <p:spPr>
          <a:xfrm>
            <a:off x="4096339" y="436419"/>
            <a:ext cx="7217904" cy="6072204"/>
          </a:xfrm>
          <a:prstGeom prst="rect">
            <a:avLst/>
          </a:prstGeom>
        </p:spPr>
      </p:pic>
    </p:spTree>
    <p:extLst>
      <p:ext uri="{BB962C8B-B14F-4D97-AF65-F5344CB8AC3E}">
        <p14:creationId xmlns:p14="http://schemas.microsoft.com/office/powerpoint/2010/main" val="4162517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2AD7556-C90D-4946-8E4E-1E79D5B3D2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B0CC56-54B2-4AE0-87C5-296E78A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42815"/>
            <a:ext cx="12192000" cy="26151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1603169" y="4803927"/>
            <a:ext cx="8991600" cy="1645920"/>
          </a:xfrm>
        </p:spPr>
        <p:txBody>
          <a:bodyPr>
            <a:normAutofit/>
          </a:bodyPr>
          <a:lstStyle/>
          <a:p>
            <a:r>
              <a:rPr kumimoji="1" lang="en-US" altLang="zh-CN" dirty="0" err="1"/>
              <a:t>Knn</a:t>
            </a:r>
            <a:r>
              <a:rPr kumimoji="1" lang="zh-CN" altLang="en-US" dirty="0"/>
              <a:t>优化</a:t>
            </a:r>
          </a:p>
        </p:txBody>
      </p:sp>
      <p:pic>
        <p:nvPicPr>
          <p:cNvPr id="4" name="图片 3">
            <a:extLst>
              <a:ext uri="{FF2B5EF4-FFF2-40B4-BE49-F238E27FC236}">
                <a16:creationId xmlns:a16="http://schemas.microsoft.com/office/drawing/2014/main" id="{44674B0A-B746-E5CC-9F91-A8D2940F8C16}"/>
              </a:ext>
            </a:extLst>
          </p:cNvPr>
          <p:cNvPicPr>
            <a:picLocks noChangeAspect="1"/>
          </p:cNvPicPr>
          <p:nvPr/>
        </p:nvPicPr>
        <p:blipFill>
          <a:blip r:embed="rId2"/>
          <a:stretch>
            <a:fillRect/>
          </a:stretch>
        </p:blipFill>
        <p:spPr>
          <a:xfrm>
            <a:off x="1404585" y="1059835"/>
            <a:ext cx="9382829" cy="2369163"/>
          </a:xfrm>
          <a:prstGeom prst="rect">
            <a:avLst/>
          </a:prstGeom>
        </p:spPr>
      </p:pic>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73741246"/>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2AD7556-C90D-4946-8E4E-1E79D5B3D2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B0CC56-54B2-4AE0-87C5-296E78A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42815"/>
            <a:ext cx="12192000" cy="26151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1603169" y="4803927"/>
            <a:ext cx="8991600" cy="1645920"/>
          </a:xfrm>
        </p:spPr>
        <p:txBody>
          <a:bodyPr>
            <a:normAutofit/>
          </a:bodyPr>
          <a:lstStyle/>
          <a:p>
            <a:r>
              <a:rPr kumimoji="1" lang="zh-CN" altLang="en-US" dirty="0"/>
              <a:t>插值路径排序</a:t>
            </a:r>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52AC8D9C-91CE-5CF8-8F3B-01AF8AEC3DAE}"/>
              </a:ext>
            </a:extLst>
          </p:cNvPr>
          <p:cNvPicPr>
            <a:picLocks noChangeAspect="1"/>
          </p:cNvPicPr>
          <p:nvPr/>
        </p:nvPicPr>
        <p:blipFill>
          <a:blip r:embed="rId2"/>
          <a:stretch>
            <a:fillRect/>
          </a:stretch>
        </p:blipFill>
        <p:spPr>
          <a:xfrm>
            <a:off x="1710045" y="136606"/>
            <a:ext cx="8714310" cy="3928581"/>
          </a:xfrm>
          <a:prstGeom prst="rect">
            <a:avLst/>
          </a:prstGeom>
        </p:spPr>
      </p:pic>
    </p:spTree>
    <p:extLst>
      <p:ext uri="{BB962C8B-B14F-4D97-AF65-F5344CB8AC3E}">
        <p14:creationId xmlns:p14="http://schemas.microsoft.com/office/powerpoint/2010/main" val="3998480251"/>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2AD7556-C90D-4946-8E4E-1E79D5B3D2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B0CC56-54B2-4AE0-87C5-296E78A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42815"/>
            <a:ext cx="12192000" cy="26151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968E152-17C8-4A47-F768-B2AC48A9DDC3}"/>
              </a:ext>
            </a:extLst>
          </p:cNvPr>
          <p:cNvSpPr>
            <a:spLocks noGrp="1"/>
          </p:cNvSpPr>
          <p:nvPr>
            <p:ph type="ctrTitle"/>
          </p:nvPr>
        </p:nvSpPr>
        <p:spPr>
          <a:xfrm>
            <a:off x="1603169" y="4803927"/>
            <a:ext cx="8991600" cy="1645920"/>
          </a:xfrm>
        </p:spPr>
        <p:txBody>
          <a:bodyPr>
            <a:normAutofit/>
          </a:bodyPr>
          <a:lstStyle/>
          <a:p>
            <a:r>
              <a:rPr kumimoji="1" lang="zh-CN" altLang="en-US" dirty="0"/>
              <a:t>插值路径排序</a:t>
            </a:r>
          </a:p>
        </p:txBody>
      </p:sp>
      <p:sp>
        <p:nvSpPr>
          <p:cNvPr id="8" name="文本框 7">
            <a:extLst>
              <a:ext uri="{FF2B5EF4-FFF2-40B4-BE49-F238E27FC236}">
                <a16:creationId xmlns:a16="http://schemas.microsoft.com/office/drawing/2014/main" id="{23F83CE8-17EE-4511-2F3F-4EED9BC27532}"/>
              </a:ext>
            </a:extLst>
          </p:cNvPr>
          <p:cNvSpPr txBox="1"/>
          <p:nvPr/>
        </p:nvSpPr>
        <p:spPr>
          <a:xfrm>
            <a:off x="1603169" y="1306286"/>
            <a:ext cx="5415148" cy="369332"/>
          </a:xfrm>
          <a:prstGeom prst="rect">
            <a:avLst/>
          </a:prstGeom>
          <a:noFill/>
        </p:spPr>
        <p:txBody>
          <a:bodyPr wrap="square" rtlCol="0">
            <a:spAutoFit/>
          </a:bodyPr>
          <a:lstStyle/>
          <a:p>
            <a:endParaRPr kumimoji="1" lang="zh-CN" altLang="en-US" dirty="0"/>
          </a:p>
        </p:txBody>
      </p:sp>
      <p:sp>
        <p:nvSpPr>
          <p:cNvPr id="10" name="Rectangle 2">
            <a:extLst>
              <a:ext uri="{FF2B5EF4-FFF2-40B4-BE49-F238E27FC236}">
                <a16:creationId xmlns:a16="http://schemas.microsoft.com/office/drawing/2014/main" id="{039D0FF6-74D3-2E5B-5F1C-2D8585D9E5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 name="图片 2">
            <a:extLst>
              <a:ext uri="{FF2B5EF4-FFF2-40B4-BE49-F238E27FC236}">
                <a16:creationId xmlns:a16="http://schemas.microsoft.com/office/drawing/2014/main" id="{931A7BFE-7179-D456-373B-5811F85130B6}"/>
              </a:ext>
            </a:extLst>
          </p:cNvPr>
          <p:cNvPicPr>
            <a:picLocks noChangeAspect="1"/>
          </p:cNvPicPr>
          <p:nvPr/>
        </p:nvPicPr>
        <p:blipFill>
          <a:blip r:embed="rId2"/>
          <a:stretch>
            <a:fillRect/>
          </a:stretch>
        </p:blipFill>
        <p:spPr>
          <a:xfrm>
            <a:off x="882547" y="150034"/>
            <a:ext cx="10426906" cy="3942748"/>
          </a:xfrm>
          <a:prstGeom prst="rect">
            <a:avLst/>
          </a:prstGeom>
        </p:spPr>
      </p:pic>
    </p:spTree>
    <p:extLst>
      <p:ext uri="{BB962C8B-B14F-4D97-AF65-F5344CB8AC3E}">
        <p14:creationId xmlns:p14="http://schemas.microsoft.com/office/powerpoint/2010/main" val="1054223447"/>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包裹">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包裹</Template>
  <TotalTime>1066</TotalTime>
  <Words>424</Words>
  <Application>Microsoft Macintosh PowerPoint</Application>
  <PresentationFormat>宽屏</PresentationFormat>
  <Paragraphs>28</Paragraphs>
  <Slides>31</Slides>
  <Notes>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31</vt:i4>
      </vt:variant>
    </vt:vector>
  </HeadingPairs>
  <TitlesOfParts>
    <vt:vector size="37" baseType="lpstr">
      <vt:lpstr>等线</vt:lpstr>
      <vt:lpstr>华文中宋</vt:lpstr>
      <vt:lpstr>Arial</vt:lpstr>
      <vt:lpstr>Cambria Math</vt:lpstr>
      <vt:lpstr>Gill Sans MT</vt:lpstr>
      <vt:lpstr>包裹</vt:lpstr>
      <vt:lpstr>一种鲁棒的基于特征子空间插值的 数据合成方法</vt:lpstr>
      <vt:lpstr>PowerPoint 演示文稿</vt:lpstr>
      <vt:lpstr>PowerPoint 演示文稿</vt:lpstr>
      <vt:lpstr>PowerPoint 演示文稿</vt:lpstr>
      <vt:lpstr>PowerPoint 演示文稿</vt:lpstr>
      <vt:lpstr>PowerPoint 演示文稿</vt:lpstr>
      <vt:lpstr>Knn优化</vt:lpstr>
      <vt:lpstr>插值路径排序</vt:lpstr>
      <vt:lpstr>插值路径排序</vt:lpstr>
      <vt:lpstr>相邻子空间之间的线性回归拟合</vt:lpstr>
      <vt:lpstr>相邻子空间之间的线性回归拟合</vt:lpstr>
      <vt:lpstr>相邻子空间之间的线性回归拟合</vt:lpstr>
      <vt:lpstr>多阶段最小权匹配</vt:lpstr>
      <vt:lpstr>PowerPoint 演示文稿</vt:lpstr>
      <vt:lpstr>PowerPoint 演示文稿</vt:lpstr>
      <vt:lpstr>多阶段最小权匹配</vt:lpstr>
      <vt:lpstr>多阶段最小权匹配</vt:lpstr>
      <vt:lpstr>多阶段最小权匹配</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恳请各位老师批评指正</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一种鲁棒的基于特征子空间插值的 数据合成方法</dc:title>
  <dc:creator>A18445</dc:creator>
  <cp:lastModifiedBy>A18445</cp:lastModifiedBy>
  <cp:revision>2</cp:revision>
  <dcterms:created xsi:type="dcterms:W3CDTF">2024-03-12T11:49:18Z</dcterms:created>
  <dcterms:modified xsi:type="dcterms:W3CDTF">2024-05-17T00:36:47Z</dcterms:modified>
</cp:coreProperties>
</file>

<file path=docProps/thumbnail.jpeg>
</file>